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8" r:id="rId2"/>
    <p:sldId id="310" r:id="rId3"/>
    <p:sldId id="357" r:id="rId4"/>
    <p:sldId id="337" r:id="rId5"/>
    <p:sldId id="359" r:id="rId6"/>
    <p:sldId id="326" r:id="rId7"/>
    <p:sldId id="335" r:id="rId8"/>
    <p:sldId id="360" r:id="rId9"/>
    <p:sldId id="361" r:id="rId10"/>
    <p:sldId id="256" r:id="rId11"/>
    <p:sldId id="339" r:id="rId12"/>
    <p:sldId id="358" r:id="rId13"/>
    <p:sldId id="355" r:id="rId14"/>
    <p:sldId id="351" r:id="rId15"/>
    <p:sldId id="334" r:id="rId16"/>
    <p:sldId id="352" r:id="rId17"/>
    <p:sldId id="287" r:id="rId18"/>
  </p:sldIdLst>
  <p:sldSz cx="12192000" cy="6858000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>
      <p:cViewPr varScale="1">
        <p:scale>
          <a:sx n="82" d="100"/>
          <a:sy n="82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7DAC565D-AA6E-2C93-0EBD-B1CFD3D6AA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7AFDA88-04AD-18D8-EFA1-CB8C758086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A0EAF7-C4DE-464C-AD43-F63E315236FF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0C5FDB12-D8B9-225F-9956-7C6A6E218A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0306D1B9-3ECB-818B-4531-57FD080EA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96E18888-5D56-BF47-8E3F-862361CEDA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F1453A04-F6AA-329E-275A-01F933370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72C9E7-6055-534C-A48F-03277103576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objekt pre obrázok snímky 1">
            <a:extLst>
              <a:ext uri="{FF2B5EF4-FFF2-40B4-BE49-F238E27FC236}">
                <a16:creationId xmlns:a16="http://schemas.microsoft.com/office/drawing/2014/main" id="{494D2540-0E1D-F0A1-0400-638398788B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objekt pre poznámky 2">
            <a:extLst>
              <a:ext uri="{FF2B5EF4-FFF2-40B4-BE49-F238E27FC236}">
                <a16:creationId xmlns:a16="http://schemas.microsoft.com/office/drawing/2014/main" id="{7D2F560A-5106-930F-5522-E462A89DC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Predstavenie organizácie a aktivít NIVAM</a:t>
            </a:r>
          </a:p>
        </p:txBody>
      </p:sp>
      <p:sp>
        <p:nvSpPr>
          <p:cNvPr id="5124" name="Zástupný objekt pre číslo snímky 3">
            <a:extLst>
              <a:ext uri="{FF2B5EF4-FFF2-40B4-BE49-F238E27FC236}">
                <a16:creationId xmlns:a16="http://schemas.microsoft.com/office/drawing/2014/main" id="{0EF2230F-1E21-2CC4-68CA-6EC8E6323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C0C020-F245-AE4D-B665-D591A7052258}" type="slidenum">
              <a:rPr lang="sk-SK" altLang="sk-SK" smtClean="0"/>
              <a:pPr/>
              <a:t>2</a:t>
            </a:fld>
            <a:endParaRPr lang="sk-SK" alt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obrazu snímky 1">
            <a:extLst>
              <a:ext uri="{FF2B5EF4-FFF2-40B4-BE49-F238E27FC236}">
                <a16:creationId xmlns:a16="http://schemas.microsoft.com/office/drawing/2014/main" id="{34FD4CF8-C4B4-7425-B931-1030F55C0A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oznámok 2">
            <a:extLst>
              <a:ext uri="{FF2B5EF4-FFF2-40B4-BE49-F238E27FC236}">
                <a16:creationId xmlns:a16="http://schemas.microsoft.com/office/drawing/2014/main" id="{E0679268-7751-C7D5-5FA2-6715018847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13316" name="Zástupný symbol čísla snímky 3">
            <a:extLst>
              <a:ext uri="{FF2B5EF4-FFF2-40B4-BE49-F238E27FC236}">
                <a16:creationId xmlns:a16="http://schemas.microsoft.com/office/drawing/2014/main" id="{03580EE4-5C4B-2C08-51D0-B553F655C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BA1583-B4B7-DC46-ACDB-3D688DD5069E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obrazu snímky 1">
            <a:extLst>
              <a:ext uri="{FF2B5EF4-FFF2-40B4-BE49-F238E27FC236}">
                <a16:creationId xmlns:a16="http://schemas.microsoft.com/office/drawing/2014/main" id="{06E571D9-80EE-00FC-47FE-B2080DEA53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oznámok 2">
            <a:extLst>
              <a:ext uri="{FF2B5EF4-FFF2-40B4-BE49-F238E27FC236}">
                <a16:creationId xmlns:a16="http://schemas.microsoft.com/office/drawing/2014/main" id="{96E2E421-5395-2685-72CB-6082235583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19460" name="Zástupný symbol čísla snímky 3">
            <a:extLst>
              <a:ext uri="{FF2B5EF4-FFF2-40B4-BE49-F238E27FC236}">
                <a16:creationId xmlns:a16="http://schemas.microsoft.com/office/drawing/2014/main" id="{3C236F65-D8D1-B219-9CE9-F9F3EA631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970F08-78C4-0E49-97CD-7F278C9B0E2B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obrazu snímky 1">
            <a:extLst>
              <a:ext uri="{FF2B5EF4-FFF2-40B4-BE49-F238E27FC236}">
                <a16:creationId xmlns:a16="http://schemas.microsoft.com/office/drawing/2014/main" id="{7443C890-2EC8-221E-C4C4-1FAC65C19C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oznámok 2">
            <a:extLst>
              <a:ext uri="{FF2B5EF4-FFF2-40B4-BE49-F238E27FC236}">
                <a16:creationId xmlns:a16="http://schemas.microsoft.com/office/drawing/2014/main" id="{B258C051-9CE4-B290-6A64-760C571376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21508" name="Zástupný symbol čísla snímky 3">
            <a:extLst>
              <a:ext uri="{FF2B5EF4-FFF2-40B4-BE49-F238E27FC236}">
                <a16:creationId xmlns:a16="http://schemas.microsoft.com/office/drawing/2014/main" id="{5A71B80D-4FF1-9A3C-1360-460CE2F98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AE4588-CE3D-D34C-A76D-B86EA690DAE1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obrazu snímky 1">
            <a:extLst>
              <a:ext uri="{FF2B5EF4-FFF2-40B4-BE49-F238E27FC236}">
                <a16:creationId xmlns:a16="http://schemas.microsoft.com/office/drawing/2014/main" id="{A3B9FB93-5D13-D973-21B9-DC117CBB38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oznámok 2">
            <a:extLst>
              <a:ext uri="{FF2B5EF4-FFF2-40B4-BE49-F238E27FC236}">
                <a16:creationId xmlns:a16="http://schemas.microsoft.com/office/drawing/2014/main" id="{FDD71E8A-E601-84D2-12CD-B59511A52D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23556" name="Zástupný symbol čísla snímky 3">
            <a:extLst>
              <a:ext uri="{FF2B5EF4-FFF2-40B4-BE49-F238E27FC236}">
                <a16:creationId xmlns:a16="http://schemas.microsoft.com/office/drawing/2014/main" id="{F5A92535-BB12-9DA3-4BD5-B525B3864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BBC5A1-2E01-1A43-9F30-5AB8FEF0EC7E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obrazu snímky 1">
            <a:extLst>
              <a:ext uri="{FF2B5EF4-FFF2-40B4-BE49-F238E27FC236}">
                <a16:creationId xmlns:a16="http://schemas.microsoft.com/office/drawing/2014/main" id="{12BB66A0-3549-306B-C040-7611234170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oznámok 2">
            <a:extLst>
              <a:ext uri="{FF2B5EF4-FFF2-40B4-BE49-F238E27FC236}">
                <a16:creationId xmlns:a16="http://schemas.microsoft.com/office/drawing/2014/main" id="{67331922-7B96-D6B8-6BFE-235DC43BAF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33796" name="Zástupný symbol čísla snímky 3">
            <a:extLst>
              <a:ext uri="{FF2B5EF4-FFF2-40B4-BE49-F238E27FC236}">
                <a16:creationId xmlns:a16="http://schemas.microsoft.com/office/drawing/2014/main" id="{A7DD2637-43F9-5EEB-0D71-0D07F6EB0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C33B21-86D6-8246-B241-A6D9B5737938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obrazu snímky 1">
            <a:extLst>
              <a:ext uri="{FF2B5EF4-FFF2-40B4-BE49-F238E27FC236}">
                <a16:creationId xmlns:a16="http://schemas.microsoft.com/office/drawing/2014/main" id="{4E254635-0853-3898-BFB8-F0FED29EE6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oznámok 2">
            <a:extLst>
              <a:ext uri="{FF2B5EF4-FFF2-40B4-BE49-F238E27FC236}">
                <a16:creationId xmlns:a16="http://schemas.microsoft.com/office/drawing/2014/main" id="{6CE6958C-AE92-2D6A-4854-2F62E48EB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37892" name="Zástupný symbol čísla snímky 3">
            <a:extLst>
              <a:ext uri="{FF2B5EF4-FFF2-40B4-BE49-F238E27FC236}">
                <a16:creationId xmlns:a16="http://schemas.microsoft.com/office/drawing/2014/main" id="{305717AE-2EA7-2500-D571-6C48DADBE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D8DA14-3043-2E41-83C6-6BEF3E0C3874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obrazu snímky 1">
            <a:extLst>
              <a:ext uri="{FF2B5EF4-FFF2-40B4-BE49-F238E27FC236}">
                <a16:creationId xmlns:a16="http://schemas.microsoft.com/office/drawing/2014/main" id="{E2FC26FA-0012-37EF-2042-FE61FE2375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oznámok 2">
            <a:extLst>
              <a:ext uri="{FF2B5EF4-FFF2-40B4-BE49-F238E27FC236}">
                <a16:creationId xmlns:a16="http://schemas.microsoft.com/office/drawing/2014/main" id="{5057C2C6-CCF6-98C0-3679-F470207FA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41988" name="Zástupný symbol čísla snímky 3">
            <a:extLst>
              <a:ext uri="{FF2B5EF4-FFF2-40B4-BE49-F238E27FC236}">
                <a16:creationId xmlns:a16="http://schemas.microsoft.com/office/drawing/2014/main" id="{A8E31050-9FFE-9083-2824-5333EB6A7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5C0F87-9299-3142-AE74-6101E1C4B64A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obrazu snímky 1">
            <a:extLst>
              <a:ext uri="{FF2B5EF4-FFF2-40B4-BE49-F238E27FC236}">
                <a16:creationId xmlns:a16="http://schemas.microsoft.com/office/drawing/2014/main" id="{9AFD4A72-0A0F-E963-368E-68EB5A49C8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oznámok 2">
            <a:extLst>
              <a:ext uri="{FF2B5EF4-FFF2-40B4-BE49-F238E27FC236}">
                <a16:creationId xmlns:a16="http://schemas.microsoft.com/office/drawing/2014/main" id="{F23E9B0C-6300-3944-5C84-E308865CE5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7172" name="Zástupný symbol čísla snímky 3">
            <a:extLst>
              <a:ext uri="{FF2B5EF4-FFF2-40B4-BE49-F238E27FC236}">
                <a16:creationId xmlns:a16="http://schemas.microsoft.com/office/drawing/2014/main" id="{1EAE0934-BA56-C8BB-971B-723E87069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D3C781-4534-3B4F-A8E2-2152C79B9750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razu snímky 1">
            <a:extLst>
              <a:ext uri="{FF2B5EF4-FFF2-40B4-BE49-F238E27FC236}">
                <a16:creationId xmlns:a16="http://schemas.microsoft.com/office/drawing/2014/main" id="{3B6E7D0E-DAA1-CCE7-BC1F-7B43AA59D6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oznámok 2">
            <a:extLst>
              <a:ext uri="{FF2B5EF4-FFF2-40B4-BE49-F238E27FC236}">
                <a16:creationId xmlns:a16="http://schemas.microsoft.com/office/drawing/2014/main" id="{DBD46465-4FBA-621D-60FD-3EF636DC77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 dirty="0"/>
              <a:t>Táto prezentácia je prispôsobená online forme vzdelávania</a:t>
            </a:r>
          </a:p>
        </p:txBody>
      </p:sp>
      <p:sp>
        <p:nvSpPr>
          <p:cNvPr id="9220" name="Zástupný symbol čísla snímky 3">
            <a:extLst>
              <a:ext uri="{FF2B5EF4-FFF2-40B4-BE49-F238E27FC236}">
                <a16:creationId xmlns:a16="http://schemas.microsoft.com/office/drawing/2014/main" id="{C4333BCE-C06C-4CEF-3AD2-9B583C942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B81A65-C3F4-7641-8BBA-1A6FA4C88CA9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obrazu snímky 1">
            <a:extLst>
              <a:ext uri="{FF2B5EF4-FFF2-40B4-BE49-F238E27FC236}">
                <a16:creationId xmlns:a16="http://schemas.microsoft.com/office/drawing/2014/main" id="{38FFC8B3-777E-C3BE-B4D7-46524DB6D4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oznámok 2">
            <a:extLst>
              <a:ext uri="{FF2B5EF4-FFF2-40B4-BE49-F238E27FC236}">
                <a16:creationId xmlns:a16="http://schemas.microsoft.com/office/drawing/2014/main" id="{2F570AA5-D6C2-9128-EAA2-3DBEAEB6A9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11268" name="Zástupný symbol čísla snímky 3">
            <a:extLst>
              <a:ext uri="{FF2B5EF4-FFF2-40B4-BE49-F238E27FC236}">
                <a16:creationId xmlns:a16="http://schemas.microsoft.com/office/drawing/2014/main" id="{56AAAE0F-BCD4-D682-0612-A95DCD812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E37CED-55EE-B746-9807-2C77C2DDDB2B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obrazu snímky 1">
            <a:extLst>
              <a:ext uri="{FF2B5EF4-FFF2-40B4-BE49-F238E27FC236}">
                <a16:creationId xmlns:a16="http://schemas.microsoft.com/office/drawing/2014/main" id="{844F0DBF-F8CE-A1AC-E0E0-9D13107C40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oznámok 2">
            <a:extLst>
              <a:ext uri="{FF2B5EF4-FFF2-40B4-BE49-F238E27FC236}">
                <a16:creationId xmlns:a16="http://schemas.microsoft.com/office/drawing/2014/main" id="{4E874B99-ECEE-8D14-411C-2BB5EB169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15364" name="Zástupný symbol čísla snímky 3">
            <a:extLst>
              <a:ext uri="{FF2B5EF4-FFF2-40B4-BE49-F238E27FC236}">
                <a16:creationId xmlns:a16="http://schemas.microsoft.com/office/drawing/2014/main" id="{8F63F5EF-777F-CA18-F89A-AAA727096A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A519F6-FA6F-544E-A1C5-6EF83F9E6749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>
            <a:extLst>
              <a:ext uri="{FF2B5EF4-FFF2-40B4-BE49-F238E27FC236}">
                <a16:creationId xmlns:a16="http://schemas.microsoft.com/office/drawing/2014/main" id="{973C1A82-6A19-750F-D5BC-37DCC0BB67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oznámok 2">
            <a:extLst>
              <a:ext uri="{FF2B5EF4-FFF2-40B4-BE49-F238E27FC236}">
                <a16:creationId xmlns:a16="http://schemas.microsoft.com/office/drawing/2014/main" id="{9D88F4E9-BAF0-85AA-8763-59C692FA6D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17412" name="Zástupný symbol čísla snímky 3">
            <a:extLst>
              <a:ext uri="{FF2B5EF4-FFF2-40B4-BE49-F238E27FC236}">
                <a16:creationId xmlns:a16="http://schemas.microsoft.com/office/drawing/2014/main" id="{16DADD7B-1404-A32B-77CE-CA0A0F210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1B72D4-57F7-6940-A9CD-A261399DC152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obrazu snímky 1">
            <a:extLst>
              <a:ext uri="{FF2B5EF4-FFF2-40B4-BE49-F238E27FC236}">
                <a16:creationId xmlns:a16="http://schemas.microsoft.com/office/drawing/2014/main" id="{3C9E53E2-2CCB-7FA6-3663-B068D8C72E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oznámok 2">
            <a:extLst>
              <a:ext uri="{FF2B5EF4-FFF2-40B4-BE49-F238E27FC236}">
                <a16:creationId xmlns:a16="http://schemas.microsoft.com/office/drawing/2014/main" id="{B5C680E5-3889-1D2E-0F7B-E75DB9873B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15364" name="Zástupný symbol čísla snímky 3">
            <a:extLst>
              <a:ext uri="{FF2B5EF4-FFF2-40B4-BE49-F238E27FC236}">
                <a16:creationId xmlns:a16="http://schemas.microsoft.com/office/drawing/2014/main" id="{9060016E-2A79-5761-DB2C-7C8F003FA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963416-C846-4143-BCA0-44FE1D85A70F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obrazu snímky 1">
            <a:extLst>
              <a:ext uri="{FF2B5EF4-FFF2-40B4-BE49-F238E27FC236}">
                <a16:creationId xmlns:a16="http://schemas.microsoft.com/office/drawing/2014/main" id="{3C9E53E2-2CCB-7FA6-3663-B068D8C72E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oznámok 2">
            <a:extLst>
              <a:ext uri="{FF2B5EF4-FFF2-40B4-BE49-F238E27FC236}">
                <a16:creationId xmlns:a16="http://schemas.microsoft.com/office/drawing/2014/main" id="{B5C680E5-3889-1D2E-0F7B-E75DB9873B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k-SK" altLang="sk-SK"/>
              <a:t>Táto prezentácia je prispôsobená online forme vzdelávania</a:t>
            </a:r>
          </a:p>
        </p:txBody>
      </p:sp>
      <p:sp>
        <p:nvSpPr>
          <p:cNvPr id="15364" name="Zástupný symbol čísla snímky 3">
            <a:extLst>
              <a:ext uri="{FF2B5EF4-FFF2-40B4-BE49-F238E27FC236}">
                <a16:creationId xmlns:a16="http://schemas.microsoft.com/office/drawing/2014/main" id="{9060016E-2A79-5761-DB2C-7C8F003FA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963416-C846-4143-BCA0-44FE1D85A70F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sk-SK" altLang="sk-SK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23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3D7E-41D2-440C-A7AD-5F84B860F6D5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263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5F5B116F-8ABA-318E-B77B-C151CF5A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865C4-E3EF-724A-80AE-9D34133254DF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D632FE10-BCF7-69B8-9089-0410B955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C8866923-C518-D059-FCAB-8518CEB9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0F4B-5732-BA4C-8C15-9FBC455CE53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0800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C14542DA-9F45-ED20-1837-A80FBACE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AE1C-1B1A-F749-B10D-789F2E19C66E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ACE25929-5C77-5CEB-19CE-5F427EC5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7938D460-1431-65AD-C602-CF0D9AF4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B9E5-99E4-B24A-A55E-A71E97F428A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7438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173E07A1-0E4B-981C-AAC0-FD409F61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2165-3F86-4443-ADF9-45326E6BE3FB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2AE1A0B9-F8EE-325D-19A3-C0BC6178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B6EB3989-5829-198A-72DA-9F8FF7F1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F13E-8C8C-434B-B07D-02D6B2619F9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0602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12B486E2-0544-742F-B278-B85AC668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A22D-ACD5-134A-9666-12634919B0D8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BCE2E5A8-49B3-5506-29AB-157D50B5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0A8E303D-2B73-17A4-0CA2-2C17C6F4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0D19-1636-0546-8BC3-76A1A239326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9127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695748EE-5057-F692-7FD3-7B159C7B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6F52-371F-2F43-A91A-68699AA00CE1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E467007C-8740-366B-E9E2-605A6A78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CD9D26B3-8786-BFF1-26C3-08ABFEFD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ED16-C907-ED4C-8102-1568CB84F8C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0718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3">
            <a:extLst>
              <a:ext uri="{FF2B5EF4-FFF2-40B4-BE49-F238E27FC236}">
                <a16:creationId xmlns:a16="http://schemas.microsoft.com/office/drawing/2014/main" id="{D45A97AE-6452-7BF7-9DC5-71D93867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1C213-E9B6-474A-9F9D-885BFBD04556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6" name="Zástupný symbol päty 4">
            <a:extLst>
              <a:ext uri="{FF2B5EF4-FFF2-40B4-BE49-F238E27FC236}">
                <a16:creationId xmlns:a16="http://schemas.microsoft.com/office/drawing/2014/main" id="{0B2EBC45-667E-626B-282B-C964538C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>
            <a:extLst>
              <a:ext uri="{FF2B5EF4-FFF2-40B4-BE49-F238E27FC236}">
                <a16:creationId xmlns:a16="http://schemas.microsoft.com/office/drawing/2014/main" id="{DC120E26-4F23-4067-DBE2-FBDC3399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70CFF-0AAA-2F4E-8DC0-82757C3C283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214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3">
            <a:extLst>
              <a:ext uri="{FF2B5EF4-FFF2-40B4-BE49-F238E27FC236}">
                <a16:creationId xmlns:a16="http://schemas.microsoft.com/office/drawing/2014/main" id="{F71D15B7-810D-9C1A-1EE4-8E3E59CA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CC1D-6453-C74B-ADC4-DC5BED004579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8" name="Zástupný symbol päty 4">
            <a:extLst>
              <a:ext uri="{FF2B5EF4-FFF2-40B4-BE49-F238E27FC236}">
                <a16:creationId xmlns:a16="http://schemas.microsoft.com/office/drawing/2014/main" id="{D0BC200C-6E34-B0C5-661A-C2F665BD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>
            <a:extLst>
              <a:ext uri="{FF2B5EF4-FFF2-40B4-BE49-F238E27FC236}">
                <a16:creationId xmlns:a16="http://schemas.microsoft.com/office/drawing/2014/main" id="{B98AF5E1-1454-E01D-7048-8BACDE9C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8462-CF1A-5D49-99A1-F3AEA59AE4B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8915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3">
            <a:extLst>
              <a:ext uri="{FF2B5EF4-FFF2-40B4-BE49-F238E27FC236}">
                <a16:creationId xmlns:a16="http://schemas.microsoft.com/office/drawing/2014/main" id="{7C189AA4-B323-2C0A-A775-BBBAF9A9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EFAD-68EC-7141-B254-637D7830E6F0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4" name="Zástupný symbol päty 4">
            <a:extLst>
              <a:ext uri="{FF2B5EF4-FFF2-40B4-BE49-F238E27FC236}">
                <a16:creationId xmlns:a16="http://schemas.microsoft.com/office/drawing/2014/main" id="{523004AE-BE6D-8D19-CE82-5B9AC9CE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>
            <a:extLst>
              <a:ext uri="{FF2B5EF4-FFF2-40B4-BE49-F238E27FC236}">
                <a16:creationId xmlns:a16="http://schemas.microsoft.com/office/drawing/2014/main" id="{678B3D6F-2CB1-19D5-3373-350EC147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4EB18-8950-8B4D-BB2D-4D7E1057EF0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7264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>
            <a:extLst>
              <a:ext uri="{FF2B5EF4-FFF2-40B4-BE49-F238E27FC236}">
                <a16:creationId xmlns:a16="http://schemas.microsoft.com/office/drawing/2014/main" id="{DD6B9D79-3B5A-AF43-200D-494FF9B1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5AA5-6A82-D646-9FA8-AF22D1D68CA2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3" name="Zástupný symbol päty 4">
            <a:extLst>
              <a:ext uri="{FF2B5EF4-FFF2-40B4-BE49-F238E27FC236}">
                <a16:creationId xmlns:a16="http://schemas.microsoft.com/office/drawing/2014/main" id="{0C16EC0C-1E98-3559-2FED-30AD8813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>
            <a:extLst>
              <a:ext uri="{FF2B5EF4-FFF2-40B4-BE49-F238E27FC236}">
                <a16:creationId xmlns:a16="http://schemas.microsoft.com/office/drawing/2014/main" id="{F1DE067F-0B81-66FC-744C-C6F5BBFF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2DD2-E618-FD4E-A12D-39E0070778D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6256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>
            <a:extLst>
              <a:ext uri="{FF2B5EF4-FFF2-40B4-BE49-F238E27FC236}">
                <a16:creationId xmlns:a16="http://schemas.microsoft.com/office/drawing/2014/main" id="{8322BC4F-A482-0033-137D-ABDF94B4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FC47E-73AF-D44B-9C28-D2B005F18B2F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6" name="Zástupný symbol päty 4">
            <a:extLst>
              <a:ext uri="{FF2B5EF4-FFF2-40B4-BE49-F238E27FC236}">
                <a16:creationId xmlns:a16="http://schemas.microsoft.com/office/drawing/2014/main" id="{E7D63BEA-E637-9C3D-6E6C-DFE6F897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>
            <a:extLst>
              <a:ext uri="{FF2B5EF4-FFF2-40B4-BE49-F238E27FC236}">
                <a16:creationId xmlns:a16="http://schemas.microsoft.com/office/drawing/2014/main" id="{3DDB3FBE-5A74-411E-44D6-11B00D97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49E4-CB2D-C441-9CC5-6847E779733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1576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>
            <a:extLst>
              <a:ext uri="{FF2B5EF4-FFF2-40B4-BE49-F238E27FC236}">
                <a16:creationId xmlns:a16="http://schemas.microsoft.com/office/drawing/2014/main" id="{32D1A9E9-C48D-5B43-7DF1-62423AEC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832B-479F-5E4E-BE56-AC4AE74E2A40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6" name="Zástupný symbol päty 4">
            <a:extLst>
              <a:ext uri="{FF2B5EF4-FFF2-40B4-BE49-F238E27FC236}">
                <a16:creationId xmlns:a16="http://schemas.microsoft.com/office/drawing/2014/main" id="{89A1A34C-910A-D468-8428-E68613B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>
            <a:extLst>
              <a:ext uri="{FF2B5EF4-FFF2-40B4-BE49-F238E27FC236}">
                <a16:creationId xmlns:a16="http://schemas.microsoft.com/office/drawing/2014/main" id="{A0B15C1B-CC3A-E831-B486-3E0B15EA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2ED8-CD9E-EB4C-B4C9-4DA97E8709D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5360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>
            <a:extLst>
              <a:ext uri="{FF2B5EF4-FFF2-40B4-BE49-F238E27FC236}">
                <a16:creationId xmlns:a16="http://schemas.microsoft.com/office/drawing/2014/main" id="{7A6CD0BB-29F3-04D0-1866-F33B5A07F2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Zástupný symbol textu 2">
            <a:extLst>
              <a:ext uri="{FF2B5EF4-FFF2-40B4-BE49-F238E27FC236}">
                <a16:creationId xmlns:a16="http://schemas.microsoft.com/office/drawing/2014/main" id="{1A4E9BB0-D06E-BE85-58FF-364E358F79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90698246-35F2-A051-3848-6B126FB08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C43690-A785-F440-B43C-982EA810233A}" type="datetimeFigureOut">
              <a:rPr lang="sk-SK"/>
              <a:pPr>
                <a:defRPr/>
              </a:pPr>
              <a:t>5. 9. 2024</a:t>
            </a:fld>
            <a:endParaRPr 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740894B6-2EDF-4FBC-1349-618F6BAEB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649937A5-13FD-BF93-2D57-D4F64B63C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11506B-8412-3D4C-8D1A-21453353DC7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dporneopatrenia.minedu.sk/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va.pupikova@nivam.sk" TargetMode="External"/><Relationship Id="rId4" Type="http://schemas.openxmlformats.org/officeDocument/2006/relationships/hyperlink" Target="mailto:stefan.dragun@nivam.s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ixabay.com/sk/chlapec-tabu%C4%BEa-diev%C4%8Dat%C3%A1-deti-2782842/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ixabay.com/sk/chlapec-tabu%C4%BEa-diev%C4%8Dat%C3%A1-deti-2782842/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3">
            <a:extLst>
              <a:ext uri="{FF2B5EF4-FFF2-40B4-BE49-F238E27FC236}">
                <a16:creationId xmlns:a16="http://schemas.microsoft.com/office/drawing/2014/main" id="{745FBF8B-77E0-0B64-B4CF-139E88D7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38" y="0"/>
            <a:ext cx="2722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Obrázok 10">
            <a:extLst>
              <a:ext uri="{FF2B5EF4-FFF2-40B4-BE49-F238E27FC236}">
                <a16:creationId xmlns:a16="http://schemas.microsoft.com/office/drawing/2014/main" id="{66F1F670-705F-11AB-8159-4E3A6ED31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608013"/>
            <a:ext cx="55753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Obrázok 11">
            <a:extLst>
              <a:ext uri="{FF2B5EF4-FFF2-40B4-BE49-F238E27FC236}">
                <a16:creationId xmlns:a16="http://schemas.microsoft.com/office/drawing/2014/main" id="{3B2271AB-3756-6A40-FA60-1F2E9982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608013"/>
            <a:ext cx="3246438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uholník 12">
            <a:extLst>
              <a:ext uri="{FF2B5EF4-FFF2-40B4-BE49-F238E27FC236}">
                <a16:creationId xmlns:a16="http://schemas.microsoft.com/office/drawing/2014/main" id="{86A359C7-E543-17C8-D06C-66DEBD817CD1}"/>
              </a:ext>
            </a:extLst>
          </p:cNvPr>
          <p:cNvSpPr/>
          <p:nvPr/>
        </p:nvSpPr>
        <p:spPr>
          <a:xfrm>
            <a:off x="11113" y="2489200"/>
            <a:ext cx="7342187" cy="187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54" name="BlokTextu 13">
            <a:extLst>
              <a:ext uri="{FF2B5EF4-FFF2-40B4-BE49-F238E27FC236}">
                <a16:creationId xmlns:a16="http://schemas.microsoft.com/office/drawing/2014/main" id="{E4BC7043-6DA7-374F-124E-A7189D27A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636838"/>
            <a:ext cx="6550025" cy="1846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sk-SK" altLang="sk-SK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Informácia o činnosti </a:t>
            </a:r>
            <a:br>
              <a:rPr lang="sk-SK" altLang="sk-SK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sk-SK" altLang="sk-SK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 ponuke služieb </a:t>
            </a:r>
            <a:r>
              <a:rPr lang="sk-SK" altLang="sk-SK" sz="3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NIVaM</a:t>
            </a:r>
            <a:endParaRPr lang="sk-SK" altLang="sk-SK"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sk-SK" altLang="sk-SK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 školskom roku 2024/2025</a:t>
            </a:r>
          </a:p>
          <a:p>
            <a:pPr eaLnBrk="1" hangingPunct="1">
              <a:defRPr/>
            </a:pPr>
            <a:r>
              <a:rPr lang="sk-SK" altLang="sk-SK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 MŠ )</a:t>
            </a:r>
          </a:p>
        </p:txBody>
      </p:sp>
      <p:sp>
        <p:nvSpPr>
          <p:cNvPr id="3079" name="BlokTextu 17">
            <a:extLst>
              <a:ext uri="{FF2B5EF4-FFF2-40B4-BE49-F238E27FC236}">
                <a16:creationId xmlns:a16="http://schemas.microsoft.com/office/drawing/2014/main" id="{A7E38B4F-1010-FF33-AFDA-64438BBE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6259513"/>
            <a:ext cx="4059238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1600" b="1" dirty="0">
                <a:solidFill>
                  <a:srgbClr val="27567F"/>
                </a:solidFill>
                <a:latin typeface="+mj-lt"/>
              </a:rPr>
              <a:t>www.nivam.sk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7C513278-6A96-74AD-0294-E688286E9F50}"/>
              </a:ext>
            </a:extLst>
          </p:cNvPr>
          <p:cNvSpPr/>
          <p:nvPr/>
        </p:nvSpPr>
        <p:spPr>
          <a:xfrm>
            <a:off x="474663" y="4530725"/>
            <a:ext cx="6096000" cy="23529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sk-SK" altLang="sk-SK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Krajské pracovisko </a:t>
            </a:r>
            <a:r>
              <a:rPr lang="sk-SK" altLang="sk-SK" sz="2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NIVaM</a:t>
            </a:r>
            <a:r>
              <a:rPr lang="sk-SK" altLang="sk-SK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v Nitre</a:t>
            </a:r>
          </a:p>
          <a:p>
            <a:pPr>
              <a:lnSpc>
                <a:spcPct val="150000"/>
              </a:lnSpc>
              <a:defRPr/>
            </a:pPr>
            <a:r>
              <a:rPr lang="sk-SK" altLang="sk-SK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PaedDr. Štefan Dragúň</a:t>
            </a:r>
          </a:p>
          <a:p>
            <a:pPr>
              <a:lnSpc>
                <a:spcPct val="150000"/>
              </a:lnSpc>
              <a:defRPr/>
            </a:pPr>
            <a:r>
              <a:rPr lang="sk-SK" altLang="sk-SK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PaedDr. Eva Pupíková, PhD.</a:t>
            </a:r>
          </a:p>
          <a:p>
            <a:pPr>
              <a:lnSpc>
                <a:spcPct val="150000"/>
              </a:lnSpc>
              <a:defRPr/>
            </a:pPr>
            <a:endParaRPr lang="sk-SK" altLang="sk-SK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  <a:defRPr/>
            </a:pPr>
            <a:endParaRPr lang="sk-SK" altLang="sk-SK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4" y="90923"/>
            <a:ext cx="10058400" cy="532996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823784" y="5873578"/>
            <a:ext cx="10817018" cy="1161393"/>
            <a:chOff x="831776" y="5941614"/>
            <a:chExt cx="10809026" cy="1093357"/>
          </a:xfrm>
        </p:grpSpPr>
        <p:pic>
          <p:nvPicPr>
            <p:cNvPr id="5" name="Obrázo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478" y="5941614"/>
              <a:ext cx="7173326" cy="790685"/>
            </a:xfrm>
            <a:prstGeom prst="rect">
              <a:avLst/>
            </a:prstGeom>
          </p:spPr>
        </p:pic>
        <p:sp>
          <p:nvSpPr>
            <p:cNvPr id="4" name="BlokTextu 3"/>
            <p:cNvSpPr txBox="1"/>
            <p:nvPr/>
          </p:nvSpPr>
          <p:spPr>
            <a:xfrm>
              <a:off x="831776" y="6604084"/>
              <a:ext cx="108090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000" i="1" dirty="0"/>
                <a:t>Národný projekt Digitálna transformácia vzdelávania a školy (DiTEdu) je financovaný prostriedkami Európskej únie v rámci programu Slovensko</a:t>
              </a:r>
            </a:p>
            <a:p>
              <a:pPr algn="ctr"/>
              <a:endParaRPr lang="sk-SK" sz="1200" dirty="0"/>
            </a:p>
          </p:txBody>
        </p:sp>
      </p:grp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1424" y="1052736"/>
            <a:ext cx="10513168" cy="4752528"/>
          </a:xfrm>
        </p:spPr>
        <p:txBody>
          <a:bodyPr/>
          <a:lstStyle/>
          <a:p>
            <a:pPr algn="l"/>
            <a:r>
              <a:rPr lang="sk-SK" sz="3200" b="1" i="0" u="none" strike="noStrike" dirty="0">
                <a:solidFill>
                  <a:srgbClr val="FF0000"/>
                </a:solidFill>
                <a:effectLst/>
              </a:rPr>
              <a:t>PIV: </a:t>
            </a:r>
            <a:r>
              <a:rPr lang="sk-SK" sz="3200" b="1" i="0" u="none" strike="noStrike" dirty="0">
                <a:solidFill>
                  <a:schemeClr val="tx1"/>
                </a:solidFill>
                <a:effectLst/>
              </a:rPr>
              <a:t>Využitie digitálnych nástrojov v praxi pedagogického zamestnanca materskej školy</a:t>
            </a:r>
            <a:r>
              <a:rPr lang="sk-SK" sz="3200" b="1" i="0" u="none" strike="noStrike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(1</a:t>
            </a:r>
            <a:r>
              <a:rPr lang="sk-SK" sz="3200" b="1" dirty="0">
                <a:solidFill>
                  <a:schemeClr val="tx1"/>
                </a:solidFill>
                <a:highlight>
                  <a:srgbClr val="FFFFFF"/>
                </a:highlight>
              </a:rPr>
              <a:t>4 h prezenčne, 36 h dištančne)</a:t>
            </a:r>
          </a:p>
          <a:p>
            <a:pPr algn="l"/>
            <a:r>
              <a:rPr lang="sk-SK" sz="3200" b="1" dirty="0">
                <a:solidFill>
                  <a:srgbClr val="FF0000"/>
                </a:solidFill>
                <a:highlight>
                  <a:srgbClr val="FFFFFF"/>
                </a:highlight>
              </a:rPr>
              <a:t>Metodické dni: </a:t>
            </a:r>
            <a:r>
              <a:rPr lang="sk-SK" sz="3200" b="1" dirty="0">
                <a:solidFill>
                  <a:schemeClr val="tx1"/>
                </a:solidFill>
                <a:highlight>
                  <a:srgbClr val="FFFFFF"/>
                </a:highlight>
              </a:rPr>
              <a:t>6. a  7.11.2024 so zameraním na využívanie IKT v podmienkach MŠ (</a:t>
            </a:r>
            <a:r>
              <a:rPr lang="sk-SK" sz="3200" b="1" dirty="0" err="1">
                <a:solidFill>
                  <a:schemeClr val="tx1"/>
                </a:solidFill>
                <a:highlight>
                  <a:srgbClr val="FFFFFF"/>
                </a:highlight>
              </a:rPr>
              <a:t>Canva</a:t>
            </a:r>
            <a:r>
              <a:rPr lang="sk-SK" sz="3200" b="1" dirty="0">
                <a:solidFill>
                  <a:schemeClr val="tx1"/>
                </a:solidFill>
                <a:highlight>
                  <a:srgbClr val="FFFFFF"/>
                </a:highlight>
              </a:rPr>
              <a:t>, </a:t>
            </a:r>
            <a:r>
              <a:rPr lang="sk-SK" sz="3200" b="1" dirty="0" err="1">
                <a:solidFill>
                  <a:schemeClr val="tx1"/>
                </a:solidFill>
                <a:highlight>
                  <a:srgbClr val="FFFFFF"/>
                </a:highlight>
              </a:rPr>
              <a:t>Edupage</a:t>
            </a:r>
            <a:r>
              <a:rPr lang="sk-SK" sz="3200" b="1" dirty="0">
                <a:solidFill>
                  <a:schemeClr val="tx1"/>
                </a:solidFill>
                <a:highlight>
                  <a:srgbClr val="FFFFFF"/>
                </a:highlight>
              </a:rPr>
              <a:t>, tvorba web stránok, tvorba dotazníkov a pod.)  - cca 5-6 vyučovacích hodín, online, </a:t>
            </a:r>
          </a:p>
          <a:p>
            <a:pPr algn="l"/>
            <a:r>
              <a:rPr lang="sk-SK" sz="3200" b="1" dirty="0">
                <a:solidFill>
                  <a:srgbClr val="FF0000"/>
                </a:solidFill>
                <a:highlight>
                  <a:srgbClr val="FFFFFF"/>
                </a:highlight>
              </a:rPr>
              <a:t>Tvorba metodík:</a:t>
            </a:r>
            <a:r>
              <a:rPr lang="sk-SK" sz="3200" b="1" dirty="0">
                <a:solidFill>
                  <a:schemeClr val="tx1"/>
                </a:solidFill>
                <a:highlight>
                  <a:srgbClr val="FFFFFF"/>
                </a:highlight>
              </a:rPr>
              <a:t> praktické ukážky využitia IKT v</a:t>
            </a:r>
            <a:r>
              <a:rPr lang="sk-SK" b="1" dirty="0">
                <a:solidFill>
                  <a:schemeClr val="tx1"/>
                </a:solidFill>
                <a:highlight>
                  <a:srgbClr val="FFFFFF"/>
                </a:highlight>
              </a:rPr>
              <a:t>o výchovno-vzdelávacom procese v MŠ</a:t>
            </a:r>
            <a:endParaRPr lang="sk-SK" sz="3200" b="1" i="0" u="none" strike="noStrike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algn="l"/>
            <a:endParaRPr lang="sk-SK" sz="3200" b="1" dirty="0">
              <a:highlight>
                <a:srgbClr val="FFFFFF"/>
              </a:highlight>
            </a:endParaRPr>
          </a:p>
          <a:p>
            <a:pPr algn="l"/>
            <a:endParaRPr lang="sk-SK" sz="3200" b="1" dirty="0">
              <a:highlight>
                <a:srgbClr val="FFFFFF"/>
              </a:highlight>
            </a:endParaRPr>
          </a:p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579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0F8383-E57F-D8AA-D1F7-A58418E1F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987675"/>
            <a:ext cx="5686425" cy="29400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sk-SK" sz="2000" b="1" dirty="0">
              <a:solidFill>
                <a:schemeClr val="tx2"/>
              </a:solidFill>
              <a:latin typeface="+mj-lt"/>
            </a:endParaRP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sk-SK" sz="2000" b="1" dirty="0">
                <a:solidFill>
                  <a:schemeClr val="tx2"/>
                </a:solidFill>
                <a:latin typeface="+mj-lt"/>
              </a:rPr>
              <a:t>Registrujem sa na edu.nivam.sk.</a:t>
            </a: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sk-SK" sz="2000" b="1" dirty="0">
                <a:solidFill>
                  <a:schemeClr val="tx2"/>
                </a:solidFill>
                <a:latin typeface="+mj-lt"/>
              </a:rPr>
              <a:t>Vyhľadám si program.</a:t>
            </a: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sk-SK" sz="2000" b="1" dirty="0">
                <a:solidFill>
                  <a:schemeClr val="tx2"/>
                </a:solidFill>
                <a:latin typeface="+mj-lt"/>
              </a:rPr>
              <a:t>Po prihlásení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>
                <a:solidFill>
                  <a:schemeClr val="tx2"/>
                </a:solidFill>
                <a:latin typeface="+mj-lt"/>
              </a:rPr>
              <a:t>       sa kliknem do programu.</a:t>
            </a:r>
          </a:p>
          <a:p>
            <a:pPr>
              <a:buFont typeface="Arial" panose="020B0604020202020204" pitchFamily="34" charset="0"/>
              <a:buAutoNum type="arabicPeriod" startAt="4"/>
              <a:defRPr/>
            </a:pPr>
            <a:r>
              <a:rPr lang="sk-SK" sz="2000" b="1" dirty="0">
                <a:solidFill>
                  <a:schemeClr val="tx2"/>
                </a:solidFill>
                <a:latin typeface="+mj-lt"/>
              </a:rPr>
              <a:t>Vytlačím prihlášku,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>
                <a:solidFill>
                  <a:schemeClr val="tx2"/>
                </a:solidFill>
                <a:latin typeface="+mj-lt"/>
              </a:rPr>
              <a:t>       podpíšem a dám podpísať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>
                <a:solidFill>
                  <a:schemeClr val="tx2"/>
                </a:solidFill>
                <a:latin typeface="+mj-lt"/>
              </a:rPr>
              <a:t>      (riaditeľ,   zriaďovateľ).</a:t>
            </a:r>
          </a:p>
          <a:p>
            <a:pPr>
              <a:buFont typeface="Arial" panose="020B0604020202020204" pitchFamily="34" charset="0"/>
              <a:buAutoNum type="arabicPeriod" startAt="5"/>
              <a:defRPr/>
            </a:pPr>
            <a:r>
              <a:rPr lang="sk-SK" sz="2000" b="1" dirty="0">
                <a:solidFill>
                  <a:schemeClr val="tx2"/>
                </a:solidFill>
                <a:latin typeface="+mj-lt"/>
              </a:rPr>
              <a:t>Poštou pošlem na KP </a:t>
            </a:r>
            <a:r>
              <a:rPr lang="sk-SK" sz="2000" b="1" dirty="0" err="1">
                <a:solidFill>
                  <a:schemeClr val="tx2"/>
                </a:solidFill>
                <a:latin typeface="+mj-lt"/>
              </a:rPr>
              <a:t>NIVaM</a:t>
            </a:r>
            <a:r>
              <a:rPr lang="sk-SK" sz="2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sk-SK" sz="2000" b="1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J. </a:t>
            </a:r>
            <a:r>
              <a:rPr lang="sk-SK" sz="2000" b="1" dirty="0" err="1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Vuruma</a:t>
            </a:r>
            <a:r>
              <a:rPr lang="sk-SK" sz="2000" b="1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 1</a:t>
            </a:r>
            <a:r>
              <a:rPr lang="sk-SK" sz="2000" b="1" dirty="0">
                <a:solidFill>
                  <a:schemeClr val="tx2"/>
                </a:solidFill>
                <a:latin typeface="+mj-lt"/>
              </a:rPr>
              <a:t>, Nitra.</a:t>
            </a:r>
          </a:p>
          <a:p>
            <a:pPr>
              <a:buFont typeface="Arial" panose="020B0604020202020204" pitchFamily="34" charset="0"/>
              <a:buAutoNum type="arabicPeriod" startAt="5"/>
              <a:defRPr/>
            </a:pPr>
            <a:endParaRPr lang="sk-SK" sz="1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1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2291" name="Zástupný objekt pre obsah 5">
            <a:extLst>
              <a:ext uri="{FF2B5EF4-FFF2-40B4-BE49-F238E27FC236}">
                <a16:creationId xmlns:a16="http://schemas.microsoft.com/office/drawing/2014/main" id="{8CC869FE-D184-5402-ADE3-311DCF02D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/>
          <a:p>
            <a:endParaRPr lang="sk-SK" altLang="sk-SK"/>
          </a:p>
        </p:txBody>
      </p:sp>
      <p:sp>
        <p:nvSpPr>
          <p:cNvPr id="13321" name="Obdĺžnik 16">
            <a:extLst>
              <a:ext uri="{FF2B5EF4-FFF2-40B4-BE49-F238E27FC236}">
                <a16:creationId xmlns:a16="http://schemas.microsoft.com/office/drawing/2014/main" id="{A79CD4AD-B73A-97C1-17D7-56B75C000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2527300"/>
            <a:ext cx="338455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sk-SK" altLang="sk-SK" sz="1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sk-SK" altLang="sk-SK" sz="2400" b="1" dirty="0">
                <a:solidFill>
                  <a:srgbClr val="FF0000"/>
                </a:solidFill>
                <a:latin typeface="+mj-lt"/>
              </a:rPr>
              <a:t>Ako sa prihlásim ?</a:t>
            </a:r>
          </a:p>
        </p:txBody>
      </p:sp>
      <p:pic>
        <p:nvPicPr>
          <p:cNvPr id="12293" name="Obrázok 1">
            <a:extLst>
              <a:ext uri="{FF2B5EF4-FFF2-40B4-BE49-F238E27FC236}">
                <a16:creationId xmlns:a16="http://schemas.microsoft.com/office/drawing/2014/main" id="{9CA6E0E6-B49D-8EB8-66A6-7E5F3A391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27063"/>
            <a:ext cx="4897437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ok 3">
            <a:extLst>
              <a:ext uri="{FF2B5EF4-FFF2-40B4-BE49-F238E27FC236}">
                <a16:creationId xmlns:a16="http://schemas.microsoft.com/office/drawing/2014/main" id="{E0A6D8DB-44D4-4492-0231-2CA869E3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930275"/>
            <a:ext cx="6596062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A3BCC7F-2F8C-FFAF-4473-679653BD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0" y="273050"/>
            <a:ext cx="5918200" cy="58531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>
                <a:solidFill>
                  <a:schemeClr val="tx2"/>
                </a:solidFill>
              </a:rPr>
              <a:t>Programy pre vychovávateľov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>
                <a:solidFill>
                  <a:schemeClr val="tx2"/>
                </a:solidFill>
              </a:rPr>
              <a:t>a pedagogických asistentov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b="1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 err="1">
                <a:solidFill>
                  <a:schemeClr val="tx2"/>
                </a:solidFill>
              </a:rPr>
              <a:t>NIVaM</a:t>
            </a:r>
            <a:r>
              <a:rPr lang="sk-SK" sz="2000" b="1" dirty="0">
                <a:solidFill>
                  <a:schemeClr val="tx2"/>
                </a:solidFill>
              </a:rPr>
              <a:t> vzhľadom na novelu zákona č. 138/2019 Z. z. účinnú od 1. 9. 2023</a:t>
            </a:r>
          </a:p>
          <a:p>
            <a:pPr>
              <a:defRPr/>
            </a:pPr>
            <a:r>
              <a:rPr lang="sk-SK" sz="2000" dirty="0">
                <a:solidFill>
                  <a:schemeClr val="tx2"/>
                </a:solidFill>
              </a:rPr>
              <a:t>Bol podaný návrh profesijných štandardov pre </a:t>
            </a:r>
            <a:r>
              <a:rPr lang="sk-SK" sz="2000" dirty="0" err="1">
                <a:solidFill>
                  <a:schemeClr val="tx2"/>
                </a:solidFill>
              </a:rPr>
              <a:t>kariérový</a:t>
            </a:r>
            <a:r>
              <a:rPr lang="sk-SK" sz="2000" dirty="0">
                <a:solidFill>
                  <a:schemeClr val="tx2"/>
                </a:solidFill>
              </a:rPr>
              <a:t> stupeň pedagogický asistent s 1. atestáciou                  a v školskom roku 2024/2025, po schválení </a:t>
            </a:r>
            <a:r>
              <a:rPr lang="sk-SK" sz="2000" b="1" dirty="0">
                <a:solidFill>
                  <a:schemeClr val="tx2"/>
                </a:solidFill>
              </a:rPr>
              <a:t>začne vykonávať atestácie aj pre túto pedagogickú kategóriu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>
                <a:solidFill>
                  <a:schemeClr val="tx2"/>
                </a:solidFill>
              </a:rPr>
              <a:t>      </a:t>
            </a:r>
            <a:r>
              <a:rPr lang="sk-SK" sz="2000" dirty="0">
                <a:solidFill>
                  <a:schemeClr val="tx2"/>
                </a:solidFill>
              </a:rPr>
              <a:t>(§ 28 ods. 3 zákona č. 138/2019 Z. z.)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 err="1">
                <a:solidFill>
                  <a:schemeClr val="tx2"/>
                </a:solidFill>
              </a:rPr>
              <a:t>NIVaM</a:t>
            </a:r>
            <a:r>
              <a:rPr lang="sk-SK" sz="2000" b="1" dirty="0">
                <a:solidFill>
                  <a:schemeClr val="tx2"/>
                </a:solidFill>
              </a:rPr>
              <a:t> vzhľadom na novelu zákona č. 245/2008 Z. z. účinnú od 1. 9. 2023 </a:t>
            </a:r>
          </a:p>
          <a:p>
            <a:pPr>
              <a:defRPr/>
            </a:pPr>
            <a:r>
              <a:rPr lang="sk-SK" sz="2000" dirty="0">
                <a:solidFill>
                  <a:schemeClr val="tx2"/>
                </a:solidFill>
              </a:rPr>
              <a:t> pripravujeme odborné podujatia zamerané             na </a:t>
            </a:r>
            <a:r>
              <a:rPr lang="sk-SK" sz="2000" b="1" dirty="0">
                <a:solidFill>
                  <a:schemeClr val="tx2"/>
                </a:solidFill>
              </a:rPr>
              <a:t>tvorbu výchovného programu školského zariadenia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>
                <a:solidFill>
                  <a:schemeClr val="tx2"/>
                </a:solidFill>
              </a:rPr>
              <a:t>      </a:t>
            </a:r>
            <a:r>
              <a:rPr lang="sk-SK" sz="2000" dirty="0">
                <a:solidFill>
                  <a:schemeClr val="tx2"/>
                </a:solidFill>
              </a:rPr>
              <a:t>(§ 161m zákona č. 245/2008 Z. z.)</a:t>
            </a:r>
          </a:p>
        </p:txBody>
      </p:sp>
      <p:pic>
        <p:nvPicPr>
          <p:cNvPr id="18435" name="Obrázok 2">
            <a:extLst>
              <a:ext uri="{FF2B5EF4-FFF2-40B4-BE49-F238E27FC236}">
                <a16:creationId xmlns:a16="http://schemas.microsoft.com/office/drawing/2014/main" id="{E3A61A73-DE0F-DE6A-C1DB-B60AAF5F9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450"/>
            <a:ext cx="5664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Obrázok 3">
            <a:extLst>
              <a:ext uri="{FF2B5EF4-FFF2-40B4-BE49-F238E27FC236}">
                <a16:creationId xmlns:a16="http://schemas.microsoft.com/office/drawing/2014/main" id="{A2650A69-C79D-AFE7-306B-57A48B1E2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463800"/>
            <a:ext cx="5654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ok 5">
            <a:extLst>
              <a:ext uri="{FF2B5EF4-FFF2-40B4-BE49-F238E27FC236}">
                <a16:creationId xmlns:a16="http://schemas.microsoft.com/office/drawing/2014/main" id="{87F714AD-28EB-8B8C-7F4A-C5CB6820D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5656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rázok 6">
            <a:extLst>
              <a:ext uri="{FF2B5EF4-FFF2-40B4-BE49-F238E27FC236}">
                <a16:creationId xmlns:a16="http://schemas.microsoft.com/office/drawing/2014/main" id="{F3E113B2-7DD0-F45B-824E-C89A9D999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375"/>
            <a:ext cx="56626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objekt pre obsah 4">
            <a:extLst>
              <a:ext uri="{FF2B5EF4-FFF2-40B4-BE49-F238E27FC236}">
                <a16:creationId xmlns:a16="http://schemas.microsoft.com/office/drawing/2014/main" id="{49345571-2928-4AF1-E8D5-46319D6D3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404813"/>
            <a:ext cx="8856663" cy="68722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k-SK" altLang="sk-SK" b="1" u="sng">
                <a:solidFill>
                  <a:schemeClr val="tx2"/>
                </a:solidFill>
              </a:rPr>
              <a:t>Kvalifikačné vzdelávania v ponuke KP NIVAM Nitra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altLang="sk-SK" b="1" u="sng">
                <a:solidFill>
                  <a:schemeClr val="tx2"/>
                </a:solidFill>
              </a:rPr>
              <a:t> </a:t>
            </a:r>
            <a:r>
              <a:rPr lang="sk-SK" altLang="sk-SK" sz="2400" b="1" u="sng">
                <a:solidFill>
                  <a:schemeClr val="tx2"/>
                </a:solidFill>
              </a:rPr>
              <a:t>( uzatvorené skupiny – začiatok september 2024 )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altLang="sk-SK" sz="2400" b="1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k-SK" altLang="sk-SK" sz="2000" b="1">
              <a:solidFill>
                <a:schemeClr val="tx2"/>
              </a:solidFill>
            </a:endParaRPr>
          </a:p>
        </p:txBody>
      </p:sp>
      <p:sp>
        <p:nvSpPr>
          <p:cNvPr id="20483" name="Zástupný objekt pre obsah 4">
            <a:extLst>
              <a:ext uri="{FF2B5EF4-FFF2-40B4-BE49-F238E27FC236}">
                <a16:creationId xmlns:a16="http://schemas.microsoft.com/office/drawing/2014/main" id="{F01DCB73-464B-9436-0B22-FFD813034388}"/>
              </a:ext>
            </a:extLst>
          </p:cNvPr>
          <p:cNvSpPr txBox="1">
            <a:spLocks/>
          </p:cNvSpPr>
          <p:nvPr/>
        </p:nvSpPr>
        <p:spPr bwMode="auto">
          <a:xfrm>
            <a:off x="47625" y="2133600"/>
            <a:ext cx="11593513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sk-SK" altLang="sk-SK" sz="2800" b="1" u="sng">
                <a:solidFill>
                  <a:srgbClr val="FF0000"/>
                </a:solidFill>
              </a:rPr>
              <a:t>Základný modul DPŠ </a:t>
            </a:r>
            <a:r>
              <a:rPr lang="sk-SK" altLang="sk-SK" sz="2800" b="1">
                <a:solidFill>
                  <a:srgbClr val="FF0000"/>
                </a:solidFill>
              </a:rPr>
              <a:t>- vychovávateľ a pedagogický asistent</a:t>
            </a:r>
          </a:p>
          <a:p>
            <a:pPr>
              <a:buFont typeface="Arial" panose="020B0604020202020204" pitchFamily="34" charset="0"/>
              <a:buNone/>
            </a:pPr>
            <a:r>
              <a:rPr lang="sk-SK" altLang="sk-SK" sz="2400" b="1">
                <a:solidFill>
                  <a:srgbClr val="FF0000"/>
                </a:solidFill>
              </a:rPr>
              <a:t>a pedagogický asistent</a:t>
            </a:r>
          </a:p>
          <a:p>
            <a:pPr>
              <a:buFont typeface="Arial" panose="020B0604020202020204" pitchFamily="34" charset="0"/>
              <a:buNone/>
            </a:pPr>
            <a:r>
              <a:rPr lang="sk-SK" altLang="sk-SK" sz="2400">
                <a:solidFill>
                  <a:schemeClr val="tx2"/>
                </a:solidFill>
              </a:rPr>
              <a:t>Vzdelávanie určené na získanie 1. časti pre kvalifikáciu v kategórii vychovávateľ a pedagogický asistent</a:t>
            </a:r>
          </a:p>
          <a:p>
            <a:pPr>
              <a:buFont typeface="Arial" panose="020B0604020202020204" pitchFamily="34" charset="0"/>
              <a:buNone/>
            </a:pPr>
            <a:r>
              <a:rPr lang="sk-SK" altLang="sk-SK" sz="2400">
                <a:solidFill>
                  <a:schemeClr val="tx2"/>
                </a:solidFill>
              </a:rPr>
              <a:t>Rozsah spolu: 145 h, z toho 10 h dištančne</a:t>
            </a:r>
            <a:endParaRPr lang="sk-SK" altLang="sk-SK" sz="280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sk-SK" altLang="sk-SK" sz="2800" b="1" u="sng">
                <a:solidFill>
                  <a:srgbClr val="FF0000"/>
                </a:solidFill>
              </a:rPr>
              <a:t>Rozširujúci modul DPŠ – </a:t>
            </a:r>
            <a:r>
              <a:rPr lang="sk-SK" altLang="sk-SK" sz="2800" b="1">
                <a:solidFill>
                  <a:srgbClr val="FF0000"/>
                </a:solidFill>
              </a:rPr>
              <a:t>vychovávateľ</a:t>
            </a:r>
          </a:p>
          <a:p>
            <a:pPr>
              <a:buFont typeface="Arial" panose="020B0604020202020204" pitchFamily="34" charset="0"/>
              <a:buNone/>
            </a:pPr>
            <a:r>
              <a:rPr lang="sk-SK" altLang="sk-SK" sz="2400">
                <a:solidFill>
                  <a:schemeClr val="tx2"/>
                </a:solidFill>
              </a:rPr>
              <a:t>Vzdelávanie určené pre absolventov základného modulu na získanie kvalifikácie pre kategóriu vychovávateľ </a:t>
            </a:r>
          </a:p>
          <a:p>
            <a:pPr>
              <a:buFont typeface="Arial" panose="020B0604020202020204" pitchFamily="34" charset="0"/>
              <a:buNone/>
            </a:pPr>
            <a:r>
              <a:rPr lang="pl-PL" altLang="sk-SK" sz="2400">
                <a:solidFill>
                  <a:schemeClr val="tx2"/>
                </a:solidFill>
              </a:rPr>
              <a:t>Rozsah spolu: 90 h, z toho 30 h dištančne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k-SK" altLang="sk-SK" sz="2800">
                <a:solidFill>
                  <a:schemeClr val="tx2"/>
                </a:solidFill>
              </a:rPr>
              <a:t>Vzdelávanie je spoplatnené podľa cenníka NIVAM</a:t>
            </a:r>
          </a:p>
        </p:txBody>
      </p:sp>
      <p:pic>
        <p:nvPicPr>
          <p:cNvPr id="20484" name="Obrázok 5">
            <a:extLst>
              <a:ext uri="{FF2B5EF4-FFF2-40B4-BE49-F238E27FC236}">
                <a16:creationId xmlns:a16="http://schemas.microsoft.com/office/drawing/2014/main" id="{D5F16CAD-46B6-49F9-49D2-C3F1784AC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53673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objekt pre obsah 4">
            <a:extLst>
              <a:ext uri="{FF2B5EF4-FFF2-40B4-BE49-F238E27FC236}">
                <a16:creationId xmlns:a16="http://schemas.microsoft.com/office/drawing/2014/main" id="{61368CBE-6F37-6CB9-3BDB-D8D38121E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75" y="273050"/>
            <a:ext cx="6207125" cy="47402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400" b="1">
                <a:solidFill>
                  <a:schemeClr val="tx2"/>
                </a:solidFill>
              </a:rPr>
              <a:t>Atestácie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altLang="sk-SK" sz="2400" b="1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000">
                <a:solidFill>
                  <a:schemeClr val="tx2"/>
                </a:solidFill>
              </a:rPr>
              <a:t>Atestácia sa skladá z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000">
                <a:solidFill>
                  <a:schemeClr val="tx2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000">
                <a:solidFill>
                  <a:schemeClr val="tx2"/>
                </a:solidFill>
              </a:rPr>
              <a:t>a)</a:t>
            </a:r>
            <a:r>
              <a:rPr lang="sk-SK" altLang="sk-SK" sz="2000" b="1">
                <a:solidFill>
                  <a:schemeClr val="tx2"/>
                </a:solidFill>
              </a:rPr>
              <a:t> prípravy </a:t>
            </a:r>
            <a:r>
              <a:rPr lang="sk-SK" altLang="sk-SK" sz="2000">
                <a:solidFill>
                  <a:schemeClr val="tx2"/>
                </a:solidFill>
              </a:rPr>
              <a:t>na atestačnú skúšku, ktorou je </a:t>
            </a:r>
            <a:r>
              <a:rPr lang="sk-SK" altLang="sk-SK" sz="2000" b="1">
                <a:solidFill>
                  <a:schemeClr val="tx2"/>
                </a:solidFill>
              </a:rPr>
              <a:t>posúdenie atestačného portfólia a doplnenie atestačného portfólia</a:t>
            </a:r>
            <a:r>
              <a:rPr lang="sk-SK" altLang="sk-SK" sz="2000">
                <a:solidFill>
                  <a:schemeClr val="tx2"/>
                </a:solidFill>
              </a:rPr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000">
                <a:solidFill>
                  <a:schemeClr val="tx2"/>
                </a:solidFill>
              </a:rPr>
              <a:t>b) </a:t>
            </a:r>
            <a:r>
              <a:rPr lang="sk-SK" altLang="sk-SK" sz="2000" b="1">
                <a:solidFill>
                  <a:schemeClr val="tx2"/>
                </a:solidFill>
              </a:rPr>
              <a:t>obhajoby atestačného portfólia</a:t>
            </a:r>
            <a:r>
              <a:rPr lang="sk-SK" altLang="sk-SK" sz="2000">
                <a:solidFill>
                  <a:schemeClr val="tx2"/>
                </a:solidFill>
              </a:rPr>
              <a:t> a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000">
                <a:solidFill>
                  <a:schemeClr val="tx2"/>
                </a:solidFill>
              </a:rPr>
              <a:t>c) </a:t>
            </a:r>
            <a:r>
              <a:rPr lang="sk-SK" altLang="sk-SK" sz="2000" b="1">
                <a:solidFill>
                  <a:schemeClr val="tx2"/>
                </a:solidFill>
              </a:rPr>
              <a:t>atestačnej skúšky.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altLang="sk-SK" sz="1800">
              <a:solidFill>
                <a:schemeClr val="tx2"/>
              </a:solidFill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B57C0CA8-7D3C-5F27-BD13-D993FEA8C620}"/>
              </a:ext>
            </a:extLst>
          </p:cNvPr>
          <p:cNvSpPr txBox="1"/>
          <p:nvPr/>
        </p:nvSpPr>
        <p:spPr>
          <a:xfrm>
            <a:off x="5448300" y="5314950"/>
            <a:ext cx="613410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k-SK" sz="2000" dirty="0">
                <a:solidFill>
                  <a:schemeClr val="tx2"/>
                </a:solidFill>
                <a:latin typeface="+mj-lt"/>
              </a:rPr>
              <a:t>Koordinátor atestačného procesu v KP </a:t>
            </a:r>
            <a:r>
              <a:rPr lang="sk-SK" sz="2000" dirty="0" err="1">
                <a:solidFill>
                  <a:schemeClr val="tx2"/>
                </a:solidFill>
                <a:latin typeface="+mj-lt"/>
              </a:rPr>
              <a:t>NIVaM</a:t>
            </a:r>
            <a:r>
              <a:rPr lang="sk-SK" sz="2000" dirty="0">
                <a:solidFill>
                  <a:schemeClr val="tx2"/>
                </a:solidFill>
                <a:latin typeface="+mj-lt"/>
              </a:rPr>
              <a:t> Nitra</a:t>
            </a:r>
          </a:p>
          <a:p>
            <a:pPr>
              <a:defRPr/>
            </a:pPr>
            <a:r>
              <a:rPr lang="sk-SK" sz="2000" b="1" dirty="0">
                <a:solidFill>
                  <a:schemeClr val="tx2"/>
                </a:solidFill>
                <a:latin typeface="+mj-lt"/>
              </a:rPr>
              <a:t>PaedDr. Štefan </a:t>
            </a:r>
            <a:r>
              <a:rPr lang="sk-SK" sz="2000" b="1" dirty="0" err="1">
                <a:solidFill>
                  <a:schemeClr val="tx2"/>
                </a:solidFill>
                <a:latin typeface="+mj-lt"/>
              </a:rPr>
              <a:t>Dragúň</a:t>
            </a:r>
            <a:endParaRPr lang="sk-SK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2532" name="Obrázok 3">
            <a:extLst>
              <a:ext uri="{FF2B5EF4-FFF2-40B4-BE49-F238E27FC236}">
                <a16:creationId xmlns:a16="http://schemas.microsoft.com/office/drawing/2014/main" id="{C3A82C60-095C-24DD-E0BF-EFA9F447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54498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9">
            <a:extLst>
              <a:ext uri="{FF2B5EF4-FFF2-40B4-BE49-F238E27FC236}">
                <a16:creationId xmlns:a16="http://schemas.microsoft.com/office/drawing/2014/main" id="{AFBE23DF-1AF5-96B5-1278-C7C9CC4D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/>
          <a:p>
            <a:endParaRPr lang="sk-SK" altLang="sk-SK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0578DA9-4737-0705-23DC-D2ECF614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100" y="254000"/>
            <a:ext cx="5702300" cy="62515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>
                <a:solidFill>
                  <a:schemeClr val="tx2"/>
                </a:solidFill>
              </a:rPr>
              <a:t> Špeciálne a inkluzívne vzdelávanie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>
                <a:solidFill>
                  <a:schemeClr val="tx2"/>
                </a:solidFill>
              </a:rPr>
              <a:t>vrátane programov na implementáciu zavádzania podporných opatrení</a:t>
            </a:r>
          </a:p>
          <a:p>
            <a:pPr>
              <a:defRPr/>
            </a:pPr>
            <a:r>
              <a:rPr lang="sk-SK" sz="2000" dirty="0">
                <a:solidFill>
                  <a:schemeClr val="tx2"/>
                </a:solidFill>
              </a:rPr>
              <a:t>programy inovačného vzdelávania</a:t>
            </a:r>
          </a:p>
          <a:p>
            <a:pPr>
              <a:defRPr/>
            </a:pPr>
            <a:r>
              <a:rPr lang="sk-SK" sz="2000" dirty="0">
                <a:solidFill>
                  <a:schemeClr val="tx2"/>
                </a:solidFill>
              </a:rPr>
              <a:t>odborné podujatia</a:t>
            </a:r>
          </a:p>
          <a:p>
            <a:pPr>
              <a:defRPr/>
            </a:pPr>
            <a:endParaRPr lang="sk-SK" sz="20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b="1" dirty="0">
              <a:solidFill>
                <a:schemeClr val="tx2"/>
              </a:solidFill>
            </a:endParaRPr>
          </a:p>
          <a:p>
            <a:pPr>
              <a:defRPr/>
            </a:pPr>
            <a:endParaRPr lang="sk-SK" sz="20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altLang="sk-SK" sz="15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altLang="sk-SK" sz="15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sk-SK" sz="2000" dirty="0">
                <a:solidFill>
                  <a:schemeClr val="tx2"/>
                </a:solidFill>
              </a:rPr>
              <a:t>priame metodické poradenstvo a konzultácie</a:t>
            </a:r>
            <a:endParaRPr lang="sk-SK" sz="20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sk-SK" sz="2000" dirty="0">
                <a:solidFill>
                  <a:schemeClr val="tx2"/>
                </a:solidFill>
                <a:hlinkClick r:id="rId3"/>
              </a:rPr>
              <a:t>https://podporneopatrenia.minedu.sk</a:t>
            </a:r>
            <a:endParaRPr lang="sk-SK" sz="2000" dirty="0">
              <a:solidFill>
                <a:schemeClr val="tx2"/>
              </a:solidFill>
            </a:endParaRPr>
          </a:p>
          <a:p>
            <a:pPr>
              <a:defRPr/>
            </a:pPr>
            <a:endParaRPr lang="sk-SK" sz="2000" dirty="0">
              <a:solidFill>
                <a:schemeClr val="tx2"/>
              </a:solidFill>
            </a:endParaRPr>
          </a:p>
          <a:p>
            <a:pPr>
              <a:defRPr/>
            </a:pPr>
            <a:endParaRPr lang="sk-SK" sz="2000" dirty="0">
              <a:solidFill>
                <a:schemeClr val="tx2"/>
              </a:solidFill>
            </a:endParaRPr>
          </a:p>
          <a:p>
            <a:pPr>
              <a:defRPr/>
            </a:pPr>
            <a:endParaRPr lang="sk-SK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sk-SK" sz="2000" b="1" dirty="0">
                <a:solidFill>
                  <a:srgbClr val="FF0000"/>
                </a:solidFill>
              </a:rPr>
              <a:t>Tím KP NIVAM Nitra pre špeciálne a inkluzívne vzdelávanie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>
              <a:solidFill>
                <a:schemeClr val="tx2"/>
              </a:solidFill>
            </a:endParaRPr>
          </a:p>
        </p:txBody>
      </p:sp>
      <p:sp>
        <p:nvSpPr>
          <p:cNvPr id="11" name="Zástupný objekt pre text 10">
            <a:extLst>
              <a:ext uri="{FF2B5EF4-FFF2-40B4-BE49-F238E27FC236}">
                <a16:creationId xmlns:a16="http://schemas.microsoft.com/office/drawing/2014/main" id="{C90AA713-EADD-7B98-A9D0-68028EBFD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963" y="5013325"/>
            <a:ext cx="5184775" cy="15113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sk-SK" sz="2000" b="1" dirty="0">
                <a:solidFill>
                  <a:schemeClr val="tx2"/>
                </a:solidFill>
              </a:rPr>
              <a:t>PhDr. Miroslava </a:t>
            </a:r>
            <a:r>
              <a:rPr lang="sk-SK" sz="2000" b="1" dirty="0" err="1">
                <a:solidFill>
                  <a:schemeClr val="tx2"/>
                </a:solidFill>
              </a:rPr>
              <a:t>Čerešníková</a:t>
            </a:r>
            <a:r>
              <a:rPr lang="sk-SK" sz="2000" b="1" dirty="0">
                <a:solidFill>
                  <a:schemeClr val="tx2"/>
                </a:solidFill>
              </a:rPr>
              <a:t>, PhD.</a:t>
            </a:r>
          </a:p>
          <a:p>
            <a:pPr>
              <a:defRPr/>
            </a:pPr>
            <a:r>
              <a:rPr lang="sk-SK" sz="2000" b="1" dirty="0">
                <a:solidFill>
                  <a:schemeClr val="tx2"/>
                </a:solidFill>
              </a:rPr>
              <a:t>Mgr. Mária </a:t>
            </a:r>
            <a:r>
              <a:rPr lang="sk-SK" sz="2000" b="1" dirty="0" err="1">
                <a:solidFill>
                  <a:schemeClr val="tx2"/>
                </a:solidFill>
              </a:rPr>
              <a:t>Rosinská</a:t>
            </a:r>
            <a:endParaRPr lang="sk-SK" sz="20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sk-SK" sz="2000" b="1" dirty="0">
                <a:solidFill>
                  <a:schemeClr val="tx2"/>
                </a:solidFill>
              </a:rPr>
              <a:t>PhDr. Marianna Sikoriaková</a:t>
            </a:r>
          </a:p>
          <a:p>
            <a:pPr>
              <a:defRPr/>
            </a:pPr>
            <a:r>
              <a:rPr lang="sk-SK" sz="2000" b="1" dirty="0">
                <a:solidFill>
                  <a:schemeClr val="tx2"/>
                </a:solidFill>
              </a:rPr>
              <a:t>Mgr. Martin </a:t>
            </a:r>
            <a:r>
              <a:rPr lang="sk-SK" sz="2000" b="1" dirty="0" err="1">
                <a:solidFill>
                  <a:schemeClr val="tx2"/>
                </a:solidFill>
              </a:rPr>
              <a:t>Vyšňa</a:t>
            </a:r>
            <a:endParaRPr lang="sk-SK" sz="2000" b="1" dirty="0">
              <a:solidFill>
                <a:schemeClr val="tx2"/>
              </a:solidFill>
            </a:endParaRPr>
          </a:p>
          <a:p>
            <a:pPr>
              <a:defRPr/>
            </a:pPr>
            <a:endParaRPr lang="sk-SK" sz="2000" b="1" dirty="0">
              <a:solidFill>
                <a:schemeClr val="tx2"/>
              </a:solidFill>
            </a:endParaRPr>
          </a:p>
        </p:txBody>
      </p:sp>
      <p:pic>
        <p:nvPicPr>
          <p:cNvPr id="32773" name="Obrázok 1">
            <a:extLst>
              <a:ext uri="{FF2B5EF4-FFF2-40B4-BE49-F238E27FC236}">
                <a16:creationId xmlns:a16="http://schemas.microsoft.com/office/drawing/2014/main" id="{3C0BD93A-C9C4-9339-24AD-59303C501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56642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Obrázok 11">
            <a:extLst>
              <a:ext uri="{FF2B5EF4-FFF2-40B4-BE49-F238E27FC236}">
                <a16:creationId xmlns:a16="http://schemas.microsoft.com/office/drawing/2014/main" id="{0EC7AD6E-2EA0-745A-86B3-E97C377DB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4414">
            <a:off x="4805363" y="1179513"/>
            <a:ext cx="1171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Obrázok 12">
            <a:extLst>
              <a:ext uri="{FF2B5EF4-FFF2-40B4-BE49-F238E27FC236}">
                <a16:creationId xmlns:a16="http://schemas.microsoft.com/office/drawing/2014/main" id="{31A0E82D-9763-253C-ECBD-ABE98DE19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5365">
            <a:off x="4740275" y="5360988"/>
            <a:ext cx="13017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Obrázok 16">
            <a:extLst>
              <a:ext uri="{FF2B5EF4-FFF2-40B4-BE49-F238E27FC236}">
                <a16:creationId xmlns:a16="http://schemas.microsoft.com/office/drawing/2014/main" id="{1FC4FCF2-0E93-1F6D-E0D3-9FE76C4CF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7974">
            <a:off x="4829175" y="1512888"/>
            <a:ext cx="16637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objekt pre obsah 4">
            <a:extLst>
              <a:ext uri="{FF2B5EF4-FFF2-40B4-BE49-F238E27FC236}">
                <a16:creationId xmlns:a16="http://schemas.microsoft.com/office/drawing/2014/main" id="{D435FD73-F1AB-F35B-8D6D-ED7F2794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75" y="273050"/>
            <a:ext cx="6207125" cy="17160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k-SK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400" b="1" dirty="0">
                <a:solidFill>
                  <a:schemeClr val="tx2"/>
                </a:solidFill>
                <a:latin typeface="+mj-lt"/>
              </a:rPr>
              <a:t>Cenník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400" dirty="0">
                <a:solidFill>
                  <a:schemeClr val="tx2"/>
                </a:solidFill>
                <a:latin typeface="+mj-lt"/>
              </a:rPr>
              <a:t>https://edu.nivam.sk/sk/cennik</a:t>
            </a:r>
            <a:endParaRPr lang="sk-SK" sz="2400" b="1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1800" dirty="0">
              <a:solidFill>
                <a:schemeClr val="tx2"/>
              </a:solidFill>
            </a:endParaRPr>
          </a:p>
        </p:txBody>
      </p:sp>
      <p:pic>
        <p:nvPicPr>
          <p:cNvPr id="36867" name="Obrázok 4">
            <a:extLst>
              <a:ext uri="{FF2B5EF4-FFF2-40B4-BE49-F238E27FC236}">
                <a16:creationId xmlns:a16="http://schemas.microsoft.com/office/drawing/2014/main" id="{0031E44A-0858-3746-29D8-9C2D903A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361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Obrázok 6">
            <a:extLst>
              <a:ext uri="{FF2B5EF4-FFF2-40B4-BE49-F238E27FC236}">
                <a16:creationId xmlns:a16="http://schemas.microsoft.com/office/drawing/2014/main" id="{5A650D46-0CFD-8558-3374-525CD5E7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1687513"/>
            <a:ext cx="6742112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Obrázok 3">
            <a:extLst>
              <a:ext uri="{FF2B5EF4-FFF2-40B4-BE49-F238E27FC236}">
                <a16:creationId xmlns:a16="http://schemas.microsoft.com/office/drawing/2014/main" id="{8FF6CAAA-CD88-0954-0EAF-DD380427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175"/>
            <a:ext cx="54498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ok 1">
            <a:extLst>
              <a:ext uri="{FF2B5EF4-FFF2-40B4-BE49-F238E27FC236}">
                <a16:creationId xmlns:a16="http://schemas.microsoft.com/office/drawing/2014/main" id="{C06F7E76-0F40-DD93-5815-FA1026B63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205038"/>
            <a:ext cx="52768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dnadpis 3">
            <a:extLst>
              <a:ext uri="{FF2B5EF4-FFF2-40B4-BE49-F238E27FC236}">
                <a16:creationId xmlns:a16="http://schemas.microsoft.com/office/drawing/2014/main" id="{521FAC6C-75FD-8203-A17F-52AFFC539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581525"/>
            <a:ext cx="8534400" cy="1871663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k-SK" altLang="sk-SK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Ďakujeme za pozornosť</a:t>
            </a:r>
          </a:p>
          <a:p>
            <a:pPr>
              <a:spcBef>
                <a:spcPct val="0"/>
              </a:spcBef>
              <a:defRPr/>
            </a:pPr>
            <a:endParaRPr lang="sk-SK" altLang="sk-SK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sk-SK" altLang="sk-SK" sz="1800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stefan.dragun@nivam.sk</a:t>
            </a:r>
            <a:endParaRPr lang="sk-SK" altLang="sk-SK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sk-SK" altLang="sk-SK" sz="1800" dirty="0">
                <a:solidFill>
                  <a:srgbClr val="002060"/>
                </a:solidFill>
                <a:latin typeface="Arial Narrow" panose="020B0606020202030204" pitchFamily="34" charset="0"/>
                <a:hlinkClick r:id="rId5"/>
              </a:rPr>
              <a:t>eva.pupikova@nivam.sk</a:t>
            </a:r>
            <a:r>
              <a:rPr lang="sk-SK" altLang="sk-SK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sk-SK" altLang="sk-SK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+421 917 371 208</a:t>
            </a:r>
          </a:p>
          <a:p>
            <a:pPr>
              <a:spcBef>
                <a:spcPct val="0"/>
              </a:spcBef>
              <a:defRPr/>
            </a:pPr>
            <a:r>
              <a:rPr lang="sk-SK" altLang="sk-SK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+421 017 370 973</a:t>
            </a:r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ok 1">
            <a:extLst>
              <a:ext uri="{FF2B5EF4-FFF2-40B4-BE49-F238E27FC236}">
                <a16:creationId xmlns:a16="http://schemas.microsoft.com/office/drawing/2014/main" id="{0EF4B287-67BD-676F-C66E-C1926AB7B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55562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ázok 2">
            <a:extLst>
              <a:ext uri="{FF2B5EF4-FFF2-40B4-BE49-F238E27FC236}">
                <a16:creationId xmlns:a16="http://schemas.microsoft.com/office/drawing/2014/main" id="{270AAB9B-773E-91CB-7D91-C41B42611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-12700"/>
            <a:ext cx="5561012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Obrázok 3">
            <a:extLst>
              <a:ext uri="{FF2B5EF4-FFF2-40B4-BE49-F238E27FC236}">
                <a16:creationId xmlns:a16="http://schemas.microsoft.com/office/drawing/2014/main" id="{68B86169-F153-F29A-B5E8-27CB0DDF5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8275"/>
            <a:ext cx="55911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ok 4">
            <a:extLst>
              <a:ext uri="{FF2B5EF4-FFF2-40B4-BE49-F238E27FC236}">
                <a16:creationId xmlns:a16="http://schemas.microsoft.com/office/drawing/2014/main" id="{B8519481-9349-8D0B-022D-314E06994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978275"/>
            <a:ext cx="55816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ázok 5">
            <a:extLst>
              <a:ext uri="{FF2B5EF4-FFF2-40B4-BE49-F238E27FC236}">
                <a16:creationId xmlns:a16="http://schemas.microsoft.com/office/drawing/2014/main" id="{F320DE8B-1A20-ADC5-78FE-185B216B1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562225"/>
            <a:ext cx="5157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ok 3">
            <a:extLst>
              <a:ext uri="{FF2B5EF4-FFF2-40B4-BE49-F238E27FC236}">
                <a16:creationId xmlns:a16="http://schemas.microsoft.com/office/drawing/2014/main" id="{B4DEE3A4-FB74-4B45-D89E-B227F3AA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Obrázok 7">
            <a:extLst>
              <a:ext uri="{FF2B5EF4-FFF2-40B4-BE49-F238E27FC236}">
                <a16:creationId xmlns:a16="http://schemas.microsoft.com/office/drawing/2014/main" id="{B82222F8-D508-F3AA-2CCA-C429C2ED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0"/>
            <a:ext cx="6151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ok 5">
            <a:extLst>
              <a:ext uri="{FF2B5EF4-FFF2-40B4-BE49-F238E27FC236}">
                <a16:creationId xmlns:a16="http://schemas.microsoft.com/office/drawing/2014/main" id="{98D3DEA5-C104-9219-C2E2-720AA0AC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260350"/>
            <a:ext cx="20018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Nadpis 1">
            <a:extLst>
              <a:ext uri="{FF2B5EF4-FFF2-40B4-BE49-F238E27FC236}">
                <a16:creationId xmlns:a16="http://schemas.microsoft.com/office/drawing/2014/main" id="{2F368E7A-11ED-20A7-1072-FD01718643EB}"/>
              </a:ext>
            </a:extLst>
          </p:cNvPr>
          <p:cNvSpPr txBox="1">
            <a:spLocks/>
          </p:cNvSpPr>
          <p:nvPr/>
        </p:nvSpPr>
        <p:spPr bwMode="auto">
          <a:xfrm>
            <a:off x="192088" y="15875"/>
            <a:ext cx="10972800" cy="1716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sk-SK" altLang="sk-SK" b="1" dirty="0">
                <a:solidFill>
                  <a:schemeClr val="tx2"/>
                </a:solidFill>
                <a:latin typeface="+mn-lt"/>
              </a:rPr>
              <a:t>Katalóg činností a programov na www.nivam.sk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k-SK" altLang="sk-SK" b="1" dirty="0">
                <a:solidFill>
                  <a:schemeClr val="tx2"/>
                </a:solidFill>
                <a:latin typeface="+mn-lt"/>
              </a:rPr>
              <a:t>Ponuka vzdelávania na www.edu.nivam.sk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sk-SK" altLang="sk-SK" b="1" dirty="0">
                <a:solidFill>
                  <a:schemeClr val="tx2"/>
                </a:solidFill>
                <a:latin typeface="+mn-lt"/>
              </a:rPr>
              <a:t>  </a:t>
            </a:r>
          </a:p>
        </p:txBody>
      </p:sp>
      <p:sp>
        <p:nvSpPr>
          <p:cNvPr id="7175" name="BlokTextu 1">
            <a:extLst>
              <a:ext uri="{FF2B5EF4-FFF2-40B4-BE49-F238E27FC236}">
                <a16:creationId xmlns:a16="http://schemas.microsoft.com/office/drawing/2014/main" id="{6CB8CBEC-660D-7C1B-9DC2-9FC46D42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021388"/>
            <a:ext cx="10842625" cy="4000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>
                <a:solidFill>
                  <a:schemeClr val="bg1"/>
                </a:solidFill>
                <a:latin typeface="+mj-lt"/>
              </a:rPr>
              <a:t>Ponuka vzdelávacích programov je celoslovenská, kombinácia prezenčnej a online formy vzdelávania</a:t>
            </a:r>
          </a:p>
        </p:txBody>
      </p:sp>
      <p:pic>
        <p:nvPicPr>
          <p:cNvPr id="8197" name="Obrázok 1">
            <a:extLst>
              <a:ext uri="{FF2B5EF4-FFF2-40B4-BE49-F238E27FC236}">
                <a16:creationId xmlns:a16="http://schemas.microsoft.com/office/drawing/2014/main" id="{DBCE9D5B-818A-7D57-BE97-264134935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217613"/>
            <a:ext cx="45307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ok 4">
            <a:extLst>
              <a:ext uri="{FF2B5EF4-FFF2-40B4-BE49-F238E27FC236}">
                <a16:creationId xmlns:a16="http://schemas.microsoft.com/office/drawing/2014/main" id="{DC25C9DD-3C6A-B015-9EBA-4C748C6B6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06513"/>
            <a:ext cx="63055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A63B9A73-36AC-D9B0-87C6-F84E5FE5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" y="260350"/>
            <a:ext cx="10972800" cy="792163"/>
          </a:xfrm>
        </p:spPr>
        <p:txBody>
          <a:bodyPr/>
          <a:lstStyle/>
          <a:p>
            <a:pPr algn="l"/>
            <a:r>
              <a:rPr lang="sk-SK" altLang="sk-SK" sz="3200" b="1">
                <a:solidFill>
                  <a:schemeClr val="tx2"/>
                </a:solidFill>
              </a:rPr>
              <a:t>Aktuálna stránka :  </a:t>
            </a:r>
            <a:r>
              <a:rPr lang="sk-SK" altLang="sk-SK" sz="3200" b="1">
                <a:solidFill>
                  <a:srgbClr val="FF0000"/>
                </a:solidFill>
              </a:rPr>
              <a:t>www.edu.nivam.sk</a:t>
            </a:r>
          </a:p>
        </p:txBody>
      </p:sp>
      <p:pic>
        <p:nvPicPr>
          <p:cNvPr id="10243" name="Obrázok 5">
            <a:extLst>
              <a:ext uri="{FF2B5EF4-FFF2-40B4-BE49-F238E27FC236}">
                <a16:creationId xmlns:a16="http://schemas.microsoft.com/office/drawing/2014/main" id="{60FB3B73-14FB-7751-78E4-49CCE1E9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260350"/>
            <a:ext cx="20018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ípka doprava 4">
            <a:extLst>
              <a:ext uri="{FF2B5EF4-FFF2-40B4-BE49-F238E27FC236}">
                <a16:creationId xmlns:a16="http://schemas.microsoft.com/office/drawing/2014/main" id="{0B309663-6BE0-83B1-2C95-660D7202D25E}"/>
              </a:ext>
            </a:extLst>
          </p:cNvPr>
          <p:cNvSpPr/>
          <p:nvPr/>
        </p:nvSpPr>
        <p:spPr>
          <a:xfrm>
            <a:off x="479425" y="2852738"/>
            <a:ext cx="1122363" cy="3413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" name="Šípka doprava 13">
            <a:extLst>
              <a:ext uri="{FF2B5EF4-FFF2-40B4-BE49-F238E27FC236}">
                <a16:creationId xmlns:a16="http://schemas.microsoft.com/office/drawing/2014/main" id="{9AD878AF-8F39-35E4-1E7D-F8910107B66D}"/>
              </a:ext>
            </a:extLst>
          </p:cNvPr>
          <p:cNvSpPr/>
          <p:nvPr/>
        </p:nvSpPr>
        <p:spPr>
          <a:xfrm rot="20637901">
            <a:off x="479425" y="4441825"/>
            <a:ext cx="1122363" cy="3413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5" name="Šípka doprava 14">
            <a:extLst>
              <a:ext uri="{FF2B5EF4-FFF2-40B4-BE49-F238E27FC236}">
                <a16:creationId xmlns:a16="http://schemas.microsoft.com/office/drawing/2014/main" id="{F9788D26-2903-7293-CBA7-24520AACC0FA}"/>
              </a:ext>
            </a:extLst>
          </p:cNvPr>
          <p:cNvSpPr/>
          <p:nvPr/>
        </p:nvSpPr>
        <p:spPr>
          <a:xfrm rot="19134834">
            <a:off x="596900" y="5930432"/>
            <a:ext cx="1123950" cy="3397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0247" name="Obrázok 1">
            <a:extLst>
              <a:ext uri="{FF2B5EF4-FFF2-40B4-BE49-F238E27FC236}">
                <a16:creationId xmlns:a16="http://schemas.microsoft.com/office/drawing/2014/main" id="{73FF84BE-8519-7F96-7965-1CD7EE620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85875"/>
            <a:ext cx="904081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Obrázok 2">
            <a:extLst>
              <a:ext uri="{FF2B5EF4-FFF2-40B4-BE49-F238E27FC236}">
                <a16:creationId xmlns:a16="http://schemas.microsoft.com/office/drawing/2014/main" id="{2350A8B9-6824-C128-B7B9-6E41E0B3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5085184"/>
            <a:ext cx="90408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Obrázok 2">
            <a:extLst>
              <a:ext uri="{FF2B5EF4-FFF2-40B4-BE49-F238E27FC236}">
                <a16:creationId xmlns:a16="http://schemas.microsoft.com/office/drawing/2014/main" id="{DFCDF7A7-322C-E89F-053E-654B1AA6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220788"/>
            <a:ext cx="904081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 descr="Obrázok, na ktorom je text, snímka obrazovky, písmo, algebra&#10;&#10;Automaticky generovaný popis">
            <a:extLst>
              <a:ext uri="{FF2B5EF4-FFF2-40B4-BE49-F238E27FC236}">
                <a16:creationId xmlns:a16="http://schemas.microsoft.com/office/drawing/2014/main" id="{8DABA52F-3C24-E321-0434-8BA6D68349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3990948"/>
            <a:ext cx="9040812" cy="11476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objekt pre obsah 4">
            <a:extLst>
              <a:ext uri="{FF2B5EF4-FFF2-40B4-BE49-F238E27FC236}">
                <a16:creationId xmlns:a16="http://schemas.microsoft.com/office/drawing/2014/main" id="{47896DB1-47AF-11C6-338E-A45E5E21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0"/>
            <a:ext cx="6959600" cy="6858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000" b="1">
                <a:solidFill>
                  <a:schemeClr val="tx2"/>
                </a:solidFill>
              </a:rPr>
              <a:t> Programy pre VPZ a VOZ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altLang="sk-SK" sz="2000" b="1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000" b="1">
                <a:solidFill>
                  <a:schemeClr val="tx2"/>
                </a:solidFill>
              </a:rPr>
              <a:t>Funkčné vzdelávanie (220 h)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altLang="sk-SK" sz="2000" b="1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000">
                <a:solidFill>
                  <a:schemeClr val="tx2"/>
                </a:solidFill>
              </a:rPr>
              <a:t>v  zmysle </a:t>
            </a:r>
            <a:r>
              <a:rPr lang="sk-SK" altLang="sk-SK" sz="2000" b="1">
                <a:solidFill>
                  <a:schemeClr val="tx2"/>
                </a:solidFill>
              </a:rPr>
              <a:t>zákona č. 138/2019 </a:t>
            </a:r>
            <a:r>
              <a:rPr lang="sk-SK" altLang="sk-SK" sz="2000">
                <a:solidFill>
                  <a:schemeClr val="tx2"/>
                </a:solidFill>
              </a:rPr>
              <a:t>Z. z. o pedagogických zamestnancoch a odborných zamestnancoch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000">
                <a:solidFill>
                  <a:schemeClr val="tx2"/>
                </a:solidFill>
              </a:rPr>
              <a:t>a o zmene a doplnení niektorých zákonov v znení neskorších predpisov.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altLang="sk-SK" sz="200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000" b="1">
                <a:solidFill>
                  <a:schemeClr val="tx2"/>
                </a:solidFill>
              </a:rPr>
              <a:t>Základný program funkčného vzdelávania (70 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000">
                <a:solidFill>
                  <a:schemeClr val="tx2"/>
                </a:solidFill>
              </a:rPr>
              <a:t>je určený pre </a:t>
            </a:r>
            <a:r>
              <a:rPr lang="sk-SK" altLang="sk-SK" sz="2000" b="1">
                <a:solidFill>
                  <a:schemeClr val="tx2"/>
                </a:solidFill>
              </a:rPr>
              <a:t>pedagogických a odborných zamestnancov </a:t>
            </a:r>
            <a:r>
              <a:rPr lang="sk-SK" altLang="sk-SK" sz="2000">
                <a:solidFill>
                  <a:schemeClr val="tx2"/>
                </a:solidFill>
              </a:rPr>
              <a:t>na </a:t>
            </a:r>
            <a:r>
              <a:rPr lang="sk-SK" altLang="sk-SK" sz="2000" b="1">
                <a:solidFill>
                  <a:schemeClr val="tx2"/>
                </a:solidFill>
              </a:rPr>
              <a:t>získanie profesijných kompetencií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sk-SK" sz="2000" b="1">
                <a:solidFill>
                  <a:schemeClr val="tx2"/>
                </a:solidFill>
              </a:rPr>
              <a:t>na výkon činnosti </a:t>
            </a:r>
            <a:r>
              <a:rPr lang="sk-SK" altLang="sk-SK" sz="2000">
                <a:solidFill>
                  <a:schemeClr val="tx2"/>
                </a:solidFill>
              </a:rPr>
              <a:t>vedúceho pedagogického zamestnanca alebo vedúceho odborného zamestnanca. </a:t>
            </a:r>
          </a:p>
        </p:txBody>
      </p:sp>
      <p:pic>
        <p:nvPicPr>
          <p:cNvPr id="14339" name="Obrázok 2">
            <a:extLst>
              <a:ext uri="{FF2B5EF4-FFF2-40B4-BE49-F238E27FC236}">
                <a16:creationId xmlns:a16="http://schemas.microsoft.com/office/drawing/2014/main" id="{8C330ADE-D5CD-07FC-9A8F-BDB34CC29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92150"/>
            <a:ext cx="50165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Obrázok 6">
            <a:extLst>
              <a:ext uri="{FF2B5EF4-FFF2-40B4-BE49-F238E27FC236}">
                <a16:creationId xmlns:a16="http://schemas.microsoft.com/office/drawing/2014/main" id="{98AE393A-0934-1263-F6AE-6F4BCB91E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5008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1B4BDE8-B6A6-A723-A09B-D55A464F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75" y="333375"/>
            <a:ext cx="5919788" cy="63357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>
                <a:solidFill>
                  <a:schemeClr val="tx2"/>
                </a:solidFill>
              </a:rPr>
              <a:t> Programy pre VPZ a VOZ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dirty="0">
                <a:solidFill>
                  <a:schemeClr val="tx2"/>
                </a:solidFill>
              </a:rPr>
              <a:t>Pre absolventov základného programu funkčného vzdelávania ponúkame nasledujúce možnosti pokračovania vo vzdelávaní: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sk-SK" sz="2000" dirty="0">
                <a:solidFill>
                  <a:schemeClr val="tx2"/>
                </a:solidFill>
              </a:rPr>
              <a:t>jeden rozširujúci </a:t>
            </a:r>
            <a:r>
              <a:rPr lang="sk-SK" sz="2000" b="1" dirty="0">
                <a:solidFill>
                  <a:schemeClr val="tx2"/>
                </a:solidFill>
              </a:rPr>
              <a:t>program</a:t>
            </a:r>
            <a:r>
              <a:rPr lang="sk-SK" sz="2000" dirty="0">
                <a:solidFill>
                  <a:schemeClr val="tx2"/>
                </a:solidFill>
              </a:rPr>
              <a:t> funkčného vzdelávania   </a:t>
            </a:r>
            <a:r>
              <a:rPr lang="sk-SK" sz="2000" b="1" dirty="0">
                <a:solidFill>
                  <a:schemeClr val="tx2"/>
                </a:solidFill>
              </a:rPr>
              <a:t>v rozsahu 150 hodín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b="1" dirty="0">
                <a:solidFill>
                  <a:schemeClr val="tx2"/>
                </a:solidFill>
              </a:rPr>
              <a:t>alebo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dirty="0">
                <a:solidFill>
                  <a:schemeClr val="tx2"/>
                </a:solidFill>
              </a:rPr>
              <a:t>2.    štyri </a:t>
            </a:r>
            <a:r>
              <a:rPr lang="sk-SK" sz="2000" b="1" dirty="0">
                <a:solidFill>
                  <a:schemeClr val="tx2"/>
                </a:solidFill>
              </a:rPr>
              <a:t>moduly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b="1" dirty="0">
                <a:solidFill>
                  <a:schemeClr val="tx2"/>
                </a:solidFill>
              </a:rPr>
              <a:t>rozširujúceho programu </a:t>
            </a:r>
            <a:r>
              <a:rPr lang="sk-SK" sz="2000" dirty="0">
                <a:solidFill>
                  <a:schemeClr val="tx2"/>
                </a:solidFill>
              </a:rPr>
              <a:t>funkčného    vzdelávania určené pre vedúcich zamestnancov, ktorí okrem základného programu už absolvovali niektorý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2000" dirty="0">
                <a:solidFill>
                  <a:schemeClr val="tx2"/>
                </a:solidFill>
              </a:rPr>
              <a:t>z modulov.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600" b="1" dirty="0">
                <a:solidFill>
                  <a:srgbClr val="FF0000"/>
                </a:solidFill>
              </a:rPr>
              <a:t>V oboch prípadoch absolvent vzdelávania splní požiadavku zákona, ktorý ustanovuje povinnosť absolvovať funkčné vzdelávanie v rozsahu najmenej 220 hodín. </a:t>
            </a:r>
          </a:p>
        </p:txBody>
      </p:sp>
      <p:pic>
        <p:nvPicPr>
          <p:cNvPr id="16387" name="Obrázok 2">
            <a:extLst>
              <a:ext uri="{FF2B5EF4-FFF2-40B4-BE49-F238E27FC236}">
                <a16:creationId xmlns:a16="http://schemas.microsoft.com/office/drawing/2014/main" id="{C493B61B-A92D-F682-8DF1-A371EFB42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551973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Obrázok 5">
            <a:extLst>
              <a:ext uri="{FF2B5EF4-FFF2-40B4-BE49-F238E27FC236}">
                <a16:creationId xmlns:a16="http://schemas.microsoft.com/office/drawing/2014/main" id="{AD95C578-9CBD-E617-81B9-0E9228615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700213"/>
            <a:ext cx="532923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Obrázok 6">
            <a:extLst>
              <a:ext uri="{FF2B5EF4-FFF2-40B4-BE49-F238E27FC236}">
                <a16:creationId xmlns:a16="http://schemas.microsoft.com/office/drawing/2014/main" id="{2973F392-E08A-4882-70BE-4E32FB343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42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Obrázok 6">
            <a:extLst>
              <a:ext uri="{FF2B5EF4-FFF2-40B4-BE49-F238E27FC236}">
                <a16:creationId xmlns:a16="http://schemas.microsoft.com/office/drawing/2014/main" id="{E1C8E625-F2DC-C2B4-F9D6-0098245A3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5008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CE0EB57C-3909-7FB0-EB89-CAAA1A413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770801"/>
            <a:ext cx="6768752" cy="5646918"/>
          </a:xfrm>
          <a:prstGeom prst="rect">
            <a:avLst/>
          </a:prstGeom>
        </p:spPr>
      </p:pic>
      <p:pic>
        <p:nvPicPr>
          <p:cNvPr id="8" name="Obrázok 7" descr="Obrázok, na ktorom je kreslený obrázok, tablet, animák&#10;&#10;Automaticky generovaný popis">
            <a:extLst>
              <a:ext uri="{FF2B5EF4-FFF2-40B4-BE49-F238E27FC236}">
                <a16:creationId xmlns:a16="http://schemas.microsoft.com/office/drawing/2014/main" id="{2B7C0086-085B-1714-463C-3A125056D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408367" y="3954761"/>
            <a:ext cx="2462957" cy="2462957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28BC3BEF-2EE3-A129-D8E8-426451220FD6}"/>
              </a:ext>
            </a:extLst>
          </p:cNvPr>
          <p:cNvSpPr txBox="1"/>
          <p:nvPr/>
        </p:nvSpPr>
        <p:spPr>
          <a:xfrm>
            <a:off x="7772783" y="1610577"/>
            <a:ext cx="32711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b="1" i="0" u="none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Komunikácia materskej školy s rodinou dieťaťa </a:t>
            </a:r>
            <a:r>
              <a:rPr lang="sk-SK" sz="1800" b="1" i="0" u="none" strike="noStrike" dirty="0">
                <a:effectLst/>
                <a:highlight>
                  <a:srgbClr val="FFFFFF"/>
                </a:highlight>
              </a:rPr>
              <a:t>(30 h prezenčne, 20h dištančne)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b="1" i="0" u="none" strike="noStrike" dirty="0">
                <a:solidFill>
                  <a:srgbClr val="FF0000"/>
                </a:solidFill>
                <a:effectLst/>
              </a:rPr>
              <a:t>Dosahovanie školskej spôsobilosti dieťaťa predškolského veku v systéme  podporných opatrení</a:t>
            </a:r>
            <a:r>
              <a:rPr lang="sk-SK" sz="1800" b="0" i="0" u="none" strike="noStrike" dirty="0">
                <a:solidFill>
                  <a:srgbClr val="FF0000"/>
                </a:solidFill>
                <a:effectLst/>
              </a:rPr>
              <a:t> </a:t>
            </a:r>
            <a:r>
              <a:rPr lang="sk-SK" sz="1800" b="1" dirty="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sk-SK" sz="1800" b="1" dirty="0">
                <a:highlight>
                  <a:srgbClr val="FFFFFF"/>
                </a:highlight>
              </a:rPr>
              <a:t>(24 h prezenčne, 26 h dištančne) – K6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B46D9F59-B9E3-0653-7100-CD5F799450CD}"/>
              </a:ext>
            </a:extLst>
          </p:cNvPr>
          <p:cNvSpPr txBox="1"/>
          <p:nvPr/>
        </p:nvSpPr>
        <p:spPr>
          <a:xfrm>
            <a:off x="7749144" y="575568"/>
            <a:ext cx="3055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b="1" dirty="0">
                <a:solidFill>
                  <a:schemeClr val="tx2"/>
                </a:solidFill>
                <a:highlight>
                  <a:srgbClr val="FFFF00"/>
                </a:highlight>
              </a:rPr>
              <a:t>Pripravované inovačné programy pre učiteľov MŠ v šk. roku 2024/2025: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text, webová lokalita, webová stránka, online reklama&#10;&#10;Automaticky generovaný popis">
            <a:extLst>
              <a:ext uri="{FF2B5EF4-FFF2-40B4-BE49-F238E27FC236}">
                <a16:creationId xmlns:a16="http://schemas.microsoft.com/office/drawing/2014/main" id="{C94DC1B2-02CD-9B02-143B-BC864A682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764704"/>
            <a:ext cx="10587775" cy="3903871"/>
          </a:xfrm>
          <a:prstGeom prst="rect">
            <a:avLst/>
          </a:prstGeom>
        </p:spPr>
      </p:pic>
      <p:pic>
        <p:nvPicPr>
          <p:cNvPr id="14341" name="Obrázok 6">
            <a:extLst>
              <a:ext uri="{FF2B5EF4-FFF2-40B4-BE49-F238E27FC236}">
                <a16:creationId xmlns:a16="http://schemas.microsoft.com/office/drawing/2014/main" id="{E1C8E625-F2DC-C2B4-F9D6-0098245A3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5008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 descr="Obrázok, na ktorom je kreslený obrázok, tablet, animák&#10;&#10;Automaticky generovaný popis">
            <a:extLst>
              <a:ext uri="{FF2B5EF4-FFF2-40B4-BE49-F238E27FC236}">
                <a16:creationId xmlns:a16="http://schemas.microsoft.com/office/drawing/2014/main" id="{2B7C0086-085B-1714-463C-3A125056D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408367" y="3954761"/>
            <a:ext cx="2462957" cy="2462957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25CDD3C-37D9-0C2A-3EDA-29E90C21C272}"/>
              </a:ext>
            </a:extLst>
          </p:cNvPr>
          <p:cNvSpPr txBox="1"/>
          <p:nvPr/>
        </p:nvSpPr>
        <p:spPr>
          <a:xfrm>
            <a:off x="4223792" y="4914265"/>
            <a:ext cx="518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Online </a:t>
            </a:r>
            <a:r>
              <a:rPr lang="sk-SK" dirty="0" err="1"/>
              <a:t>webinár</a:t>
            </a:r>
            <a:r>
              <a:rPr lang="sk-SK" dirty="0"/>
              <a:t> - 5 vyučovacích hodín s využitím samoštúdia – témy ako inklúzia, </a:t>
            </a:r>
            <a:r>
              <a:rPr lang="sk-SK" dirty="0" err="1"/>
              <a:t>kurikulárna</a:t>
            </a:r>
            <a:r>
              <a:rPr lang="sk-SK" dirty="0"/>
              <a:t> reforma, jazykové vzdelávanie, sociálne učenie atď. </a:t>
            </a:r>
          </a:p>
        </p:txBody>
      </p:sp>
      <p:pic>
        <p:nvPicPr>
          <p:cNvPr id="7" name="Obrázok 6" descr="Obrázok, na ktorom je text, snímka obrazovky, písmo&#10;&#10;Automaticky generovaný popis">
            <a:extLst>
              <a:ext uri="{FF2B5EF4-FFF2-40B4-BE49-F238E27FC236}">
                <a16:creationId xmlns:a16="http://schemas.microsoft.com/office/drawing/2014/main" id="{9B89F396-5BC9-BAF4-E423-7E9BA403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6" y="4668575"/>
            <a:ext cx="3803379" cy="15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377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7664</TotalTime>
  <Words>777</Words>
  <Application>Microsoft Office PowerPoint</Application>
  <PresentationFormat>Širokouhlá</PresentationFormat>
  <Paragraphs>140</Paragraphs>
  <Slides>17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Aktuálna stránka :  www.edu.nivam.sk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Metodicko-pedagogické centrum, detašované pracovisko Žilina, Predmestská 1613, 010 01 Žilina</dc:title>
  <dc:creator>PC_067</dc:creator>
  <cp:lastModifiedBy>Ingrid Hrnčárová</cp:lastModifiedBy>
  <cp:revision>487</cp:revision>
  <dcterms:created xsi:type="dcterms:W3CDTF">2011-10-10T07:10:58Z</dcterms:created>
  <dcterms:modified xsi:type="dcterms:W3CDTF">2024-09-05T06:58:43Z</dcterms:modified>
</cp:coreProperties>
</file>