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37"/>
  </p:notesMasterIdLst>
  <p:sldIdLst>
    <p:sldId id="256" r:id="rId2"/>
    <p:sldId id="296" r:id="rId3"/>
    <p:sldId id="260" r:id="rId4"/>
    <p:sldId id="261" r:id="rId5"/>
    <p:sldId id="294" r:id="rId6"/>
    <p:sldId id="295" r:id="rId7"/>
    <p:sldId id="262" r:id="rId8"/>
    <p:sldId id="292" r:id="rId9"/>
    <p:sldId id="293" r:id="rId10"/>
    <p:sldId id="291" r:id="rId11"/>
    <p:sldId id="263" r:id="rId12"/>
    <p:sldId id="264" r:id="rId13"/>
    <p:sldId id="265" r:id="rId14"/>
    <p:sldId id="266" r:id="rId15"/>
    <p:sldId id="267" r:id="rId16"/>
    <p:sldId id="297" r:id="rId17"/>
    <p:sldId id="299" r:id="rId18"/>
    <p:sldId id="268" r:id="rId19"/>
    <p:sldId id="269" r:id="rId20"/>
    <p:sldId id="270" r:id="rId21"/>
    <p:sldId id="276" r:id="rId22"/>
    <p:sldId id="272" r:id="rId23"/>
    <p:sldId id="273" r:id="rId24"/>
    <p:sldId id="274" r:id="rId25"/>
    <p:sldId id="277" r:id="rId26"/>
    <p:sldId id="278" r:id="rId27"/>
    <p:sldId id="279" r:id="rId28"/>
    <p:sldId id="298" r:id="rId29"/>
    <p:sldId id="280" r:id="rId30"/>
    <p:sldId id="271" r:id="rId31"/>
    <p:sldId id="289" r:id="rId32"/>
    <p:sldId id="281" r:id="rId33"/>
    <p:sldId id="282" r:id="rId34"/>
    <p:sldId id="285" r:id="rId35"/>
    <p:sldId id="286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2B2554-8C9D-4104-84DF-F63E078A0A8F}" type="datetimeFigureOut">
              <a:rPr lang="sk-SK" smtClean="0"/>
              <a:t>17. 11. 2024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2F0CB-498D-48E4-AB48-76FF339321B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701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AF8BB-4F24-42BF-9EE8-A6719E4144E0}" type="datetime1">
              <a:rPr lang="en-US" smtClean="0"/>
              <a:t>11/17/2024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068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587E-6909-4159-BF2B-FD0F73D5F280}" type="datetime1">
              <a:rPr lang="en-US" smtClean="0"/>
              <a:t>11/17/2024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68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5F58-23A1-411D-A7EA-91DD8F5C78E1}" type="datetime1">
              <a:rPr lang="en-US" smtClean="0"/>
              <a:t>11/17/2024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085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6F85-9245-4F84-86AA-FCD3FDFD89F4}" type="datetime1">
              <a:rPr lang="en-US" smtClean="0"/>
              <a:t>11/17/2024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1594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0C71-5206-4089-BDC7-4A2CF1C85541}" type="datetime1">
              <a:rPr lang="en-US" smtClean="0"/>
              <a:t>11/17/2024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988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BDB32-0BDD-43DB-941B-D802B47BBB7A}" type="datetime1">
              <a:rPr lang="en-US" smtClean="0"/>
              <a:t>11/17/2024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6017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02A2B-1120-4D51-A75A-8CA0554D3C41}" type="datetime1">
              <a:rPr lang="en-US" smtClean="0"/>
              <a:t>11/17/2024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417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D6EF-509D-4F68-84E8-B595C69AA1FC}" type="datetime1">
              <a:rPr lang="en-US" smtClean="0"/>
              <a:t>11/17/2024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6845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EA53BB3A-BDC1-4719-B6CA-6150D7B63DA3}" type="datetime1">
              <a:rPr lang="en-US" smtClean="0"/>
              <a:t>11/17/2024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08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2548-5BA7-4A60-80A1-8E232C42464F}" type="datetime1">
              <a:rPr lang="en-US" smtClean="0"/>
              <a:t>11/17/2024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18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2DC6C-25DF-4593-8E8C-9E39ABEF454D}" type="datetime1">
              <a:rPr lang="en-US" smtClean="0"/>
              <a:t>11/17/2024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162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77FF-B4AC-4326-ADE6-094693045CC7}" type="datetime1">
              <a:rPr lang="en-US" smtClean="0"/>
              <a:t>11/17/2024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57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A564-6B9D-4B5E-8579-DCD7308DFB5D}" type="datetime1">
              <a:rPr lang="en-US" smtClean="0"/>
              <a:t>11/17/2024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072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A0475-0DE5-4DB0-9122-B5A40995BA7C}" type="datetime1">
              <a:rPr lang="en-US" smtClean="0"/>
              <a:t>11/17/2024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11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DDD9-9814-43F5-913C-4B27F70D1DEE}" type="datetime1">
              <a:rPr lang="en-US" smtClean="0"/>
              <a:t>11/17/2024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797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E42F-685E-4058-853F-D73E8931FB83}" type="datetime1">
              <a:rPr lang="en-US" smtClean="0"/>
              <a:t>11/17/2024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24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59313-F7AC-42C3-B8BE-560F1BDE0DD3}" type="datetime1">
              <a:rPr lang="en-US" smtClean="0"/>
              <a:t>11/17/2024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044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34BB9-151C-4BD9-B4A2-D597E4D73649}" type="datetime1">
              <a:rPr lang="en-US" smtClean="0"/>
              <a:t>11/17/2024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9256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3432" y="2733709"/>
            <a:ext cx="8809892" cy="1373070"/>
          </a:xfrm>
        </p:spPr>
        <p:txBody>
          <a:bodyPr/>
          <a:lstStyle/>
          <a:p>
            <a:r>
              <a:rPr lang="sk-SK" dirty="0"/>
              <a:t>Pracovná porada </a:t>
            </a:r>
            <a:br>
              <a:rPr lang="sk-SK" dirty="0"/>
            </a:br>
            <a:r>
              <a:rPr lang="sk-SK" dirty="0"/>
              <a:t>pre školských koordinátorov  </a:t>
            </a:r>
            <a:r>
              <a:rPr lang="sk-SK" dirty="0">
                <a:solidFill>
                  <a:srgbClr val="FFFF00"/>
                </a:solidFill>
              </a:rPr>
              <a:t>Maturity 2025</a:t>
            </a:r>
            <a:br>
              <a:rPr lang="sk-SK" dirty="0">
                <a:solidFill>
                  <a:srgbClr val="FFFF00"/>
                </a:solidFill>
              </a:rPr>
            </a:br>
            <a:r>
              <a:rPr lang="sk-SK" sz="2800" dirty="0">
                <a:solidFill>
                  <a:srgbClr val="FFFF00"/>
                </a:solidFill>
              </a:rPr>
              <a:t>2. časť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Regionálny úrad školskej správy v Nitre</a:t>
            </a:r>
          </a:p>
          <a:p>
            <a:r>
              <a:rPr lang="sk-SK" dirty="0"/>
              <a:t>19.11.2024</a:t>
            </a:r>
          </a:p>
          <a:p>
            <a:r>
              <a:rPr lang="sk-SK" dirty="0"/>
              <a:t>PaedDr. Ingrid Hrnčárová, Mgr. Daniela Hudecová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872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04BAD90-78DA-407B-9CAA-4D2811CB1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667" y="1515533"/>
            <a:ext cx="9685867" cy="484293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EČ MS, PFIČ MS a ÚFIČ MS (</a:t>
            </a:r>
            <a:r>
              <a:rPr lang="sk-SK" b="1" dirty="0">
                <a:solidFill>
                  <a:srgbClr val="FFFF00"/>
                </a:solidFill>
              </a:rPr>
              <a:t>§12, ods. 11)</a:t>
            </a: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sz="19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sk-SK" sz="19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sk-SK" sz="19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predmetov zo skupiny cudzí jazyk podľa </a:t>
            </a:r>
            <a:r>
              <a:rPr lang="sk-SK" sz="1900" b="1" dirty="0">
                <a:solidFill>
                  <a:srgbClr val="FFFF00"/>
                </a:solidFill>
              </a:rPr>
              <a:t>§ 76 ods. 4 </a:t>
            </a:r>
            <a:r>
              <a:rPr lang="sk-SK" sz="1900" b="1" dirty="0">
                <a:solidFill>
                  <a:schemeClr val="bg1"/>
                </a:solidFill>
              </a:rPr>
              <a:t>zákona sa vykonávajú na úrovni B2 Spoločného európskeho referenčného rámca pre jazyky (ďalej len „referenčný rámec“),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sz="1900" b="1" dirty="0">
                <a:solidFill>
                  <a:schemeClr val="bg1"/>
                </a:solidFill>
              </a:rPr>
              <a:t>b) predmetu podľa odseku 6 písm. b) sa vykonávajú na úrovni C1 referenčného rámca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sz="19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</a:t>
            </a:r>
            <a:r>
              <a:rPr lang="sk-SK" sz="19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9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voliteľného predmetu zo skupiny cudzí jazyk v strednej škole s bilingválnym vzdelávaním alebo v triede s bilingválnym vzdelávaním, v ktorých sa vzdelávanie riadi medzinárodnou zmluvou, sa vykonávajú na úrovni B1 alebo úrovni B2referenčného rámca.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sz="19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ÚFIČ z predmetu zo skupiny predmetov cudzí jazyk okrem predmetu podľa odseku 11 sa vykonávajú na úrovni B1 alebo úrovni B2 referenčného rámca.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sz="19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UFIČ  z dobrovoľného predmetu zo skupiny predmetov cudzí jazyk sa vykonáva na úrovni B1 alebo úrovni B2 referenčného rámca.</a:t>
            </a:r>
            <a:endParaRPr lang="sk-SK" sz="19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A73DFAC9-43D5-4B48-A430-E9585978A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134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3284" y="763618"/>
            <a:ext cx="9613861" cy="1080938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Predmety MS v SOŠ, SŠŠ, ŠUP a K  (§ 13, ods.2)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464733" y="2336873"/>
            <a:ext cx="8829449" cy="3599316"/>
          </a:xfrm>
        </p:spPr>
        <p:txBody>
          <a:bodyPr/>
          <a:lstStyle/>
          <a:p>
            <a:pPr marL="457200" lvl="0" indent="-457200">
              <a:buAutoNum type="alphaLcParenR"/>
            </a:pPr>
            <a:r>
              <a:rPr lang="sk-SK" b="1" dirty="0">
                <a:solidFill>
                  <a:schemeClr val="bg1"/>
                </a:solidFill>
              </a:rPr>
              <a:t>slovenský jazyk a literatúra,</a:t>
            </a:r>
          </a:p>
          <a:p>
            <a:pPr marL="0" lvl="0" indent="0">
              <a:buNone/>
            </a:pPr>
            <a:endParaRPr lang="sk-SK" b="1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sk-SK" b="1" dirty="0">
                <a:solidFill>
                  <a:schemeClr val="bg1"/>
                </a:solidFill>
              </a:rPr>
              <a:t>b) povinný predmet zo skupiny predmetov cudzí jazyk,</a:t>
            </a:r>
          </a:p>
          <a:p>
            <a:pPr marL="0" lvl="0" indent="0">
              <a:buNone/>
            </a:pPr>
            <a:endParaRPr lang="sk-SK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sk-SK" b="1" dirty="0">
                <a:solidFill>
                  <a:schemeClr val="bg1"/>
                </a:solidFill>
              </a:rPr>
              <a:t>c) teoretická časť odbornej zložky MS,</a:t>
            </a:r>
          </a:p>
          <a:p>
            <a:pPr marL="0" lvl="0" indent="0">
              <a:buNone/>
            </a:pPr>
            <a:endParaRPr lang="sk-SK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sk-SK" b="1" dirty="0">
                <a:solidFill>
                  <a:schemeClr val="bg1"/>
                </a:solidFill>
              </a:rPr>
              <a:t>d) praktická časť odbornej zložky MS</a:t>
            </a:r>
            <a:endParaRPr lang="sk-SK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k-SK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k-SK" b="1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966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61" cy="1392095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Predmety MS v SOŠ, SŠŠ, ŠUP a K  (§ 13, ods. 3)</a:t>
            </a:r>
            <a:br>
              <a:rPr lang="sk-SK" dirty="0"/>
            </a:br>
            <a:r>
              <a:rPr lang="sk-SK" b="1" u="sng" dirty="0"/>
              <a:t>s vyučovacím jazykom národnostnej menšiny : </a:t>
            </a:r>
            <a:br>
              <a:rPr lang="sk-SK" u="sng" dirty="0"/>
            </a:br>
            <a:endParaRPr lang="sk-SK" u="sng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pl-PL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jazyk národnostnej menšiny a literatúra,</a:t>
            </a:r>
            <a:endParaRPr lang="sk-SK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slovenský jazyk a slovenská literatúra alebo slovenský jazyk a literatúra, </a:t>
            </a:r>
            <a:endParaRPr lang="sk-SK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povinný predmet zo skupiny predmetov cudzí jazyk,</a:t>
            </a:r>
            <a:endParaRPr lang="sk-SK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teoretická časť odbornej zložky MS,</a:t>
            </a:r>
            <a:endParaRPr lang="sk-SK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praktická časť odbornej zložky MS</a:t>
            </a:r>
            <a:endParaRPr lang="sk-SK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418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0" y="753227"/>
            <a:ext cx="9613861" cy="1606023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Predmety MS v SOŠ (§ 13 ods.4)</a:t>
            </a:r>
            <a:br>
              <a:rPr lang="sk-SK" dirty="0"/>
            </a:br>
            <a:r>
              <a:rPr lang="sk-SK" b="1" u="sng" dirty="0"/>
              <a:t>s päťročným vzdelávacím programom bilingválneho vzdelávania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80321" y="2479430"/>
            <a:ext cx="9613862" cy="4073769"/>
          </a:xfrm>
        </p:spPr>
        <p:txBody>
          <a:bodyPr>
            <a:normAutofit lnSpcReduction="10000"/>
          </a:bodyPr>
          <a:lstStyle/>
          <a:p>
            <a:pPr marL="457200" lvl="0" indent="-457200">
              <a:buFont typeface="+mj-lt"/>
              <a:buAutoNum type="alphaLcParenR"/>
            </a:pPr>
            <a:r>
              <a:rPr lang="sk-SK" b="1" dirty="0">
                <a:solidFill>
                  <a:schemeClr val="bg1"/>
                </a:solidFill>
              </a:rPr>
              <a:t>slovenský jazyk a literatúra,</a:t>
            </a:r>
            <a:endParaRPr lang="sk-SK" dirty="0">
              <a:solidFill>
                <a:schemeClr val="bg1"/>
              </a:solidFill>
            </a:endParaRPr>
          </a:p>
          <a:p>
            <a:pPr marL="457200" lvl="0" indent="-457200">
              <a:buFont typeface="+mj-lt"/>
              <a:buAutoNum type="alphaLcParenR"/>
            </a:pPr>
            <a:r>
              <a:rPr lang="sk-SK" b="1" dirty="0">
                <a:solidFill>
                  <a:schemeClr val="bg1"/>
                </a:solidFill>
              </a:rPr>
              <a:t>druhý vyučovací jazyk,</a:t>
            </a:r>
            <a:endParaRPr lang="sk-SK" dirty="0">
              <a:solidFill>
                <a:schemeClr val="bg1"/>
              </a:solidFill>
            </a:endParaRPr>
          </a:p>
          <a:p>
            <a:pPr marL="457200" lvl="0" indent="-457200">
              <a:buFont typeface="+mj-lt"/>
              <a:buAutoNum type="alphaLcParenR"/>
            </a:pPr>
            <a:r>
              <a:rPr lang="sk-SK" b="1" dirty="0">
                <a:solidFill>
                  <a:schemeClr val="bg1"/>
                </a:solidFill>
              </a:rPr>
              <a:t>teoretická časť odbornej zložky MS,</a:t>
            </a:r>
            <a:endParaRPr lang="sk-SK" dirty="0">
              <a:solidFill>
                <a:schemeClr val="bg1"/>
              </a:solidFill>
            </a:endParaRPr>
          </a:p>
          <a:p>
            <a:pPr marL="457200" lvl="0" indent="-457200">
              <a:buFont typeface="+mj-lt"/>
              <a:buAutoNum type="alphaLcParenR"/>
            </a:pPr>
            <a:r>
              <a:rPr lang="sk-SK" b="1" dirty="0">
                <a:solidFill>
                  <a:schemeClr val="bg1"/>
                </a:solidFill>
              </a:rPr>
              <a:t>praktická časť odbornej zložky MS</a:t>
            </a:r>
            <a:endParaRPr lang="sk-SK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k-SK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k-SK" b="1" dirty="0">
                <a:solidFill>
                  <a:schemeClr val="bg1"/>
                </a:solidFill>
              </a:rPr>
              <a:t>EČ MS a PFIČ MS z predmetov podľa písm. a) a b) sa vykonávajú po ukončení prvého polroka štvrtého ročníka štúdia alebo po ukončení prvého polroka piateho ročníka štúdia.</a:t>
            </a:r>
            <a:endParaRPr lang="sk-SK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k-SK" b="1" dirty="0">
                <a:solidFill>
                  <a:srgbClr val="FFFF00"/>
                </a:solidFill>
              </a:rPr>
              <a:t>ÚFIČ MS z predmetov podľa písm. a) a b) sa vykonáva po ukončení hodnotiace obdobia týchto predmetov</a:t>
            </a:r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366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61" cy="1286587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Predmety MS v SŠŠ  (§ 13, ods. 5)</a:t>
            </a:r>
            <a:br>
              <a:rPr lang="sk-SK" dirty="0"/>
            </a:br>
            <a:r>
              <a:rPr lang="sk-SK" b="1" u="sng" dirty="0"/>
              <a:t>v študijnom odbore športové gymnázium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AutoNum type="alphaLcParenR"/>
            </a:pPr>
            <a:r>
              <a:rPr lang="sk-SK" sz="2800" b="1" dirty="0">
                <a:solidFill>
                  <a:schemeClr val="bg1"/>
                </a:solidFill>
              </a:rPr>
              <a:t>slovenský jazyk a literatúra</a:t>
            </a:r>
          </a:p>
          <a:p>
            <a:pPr marL="514350" lvl="0" indent="-514350">
              <a:buAutoNum type="alphaLcParenR"/>
            </a:pPr>
            <a:r>
              <a:rPr lang="sk-SK" sz="2800" b="1" dirty="0">
                <a:solidFill>
                  <a:schemeClr val="bg1"/>
                </a:solidFill>
              </a:rPr>
              <a:t>povinný predmet zo skupiny cudzí jazyk</a:t>
            </a:r>
          </a:p>
          <a:p>
            <a:pPr marL="514350" lvl="0" indent="-514350">
              <a:buAutoNum type="alphaLcParenR"/>
            </a:pPr>
            <a:r>
              <a:rPr lang="sk-SK" sz="2800" b="1" dirty="0">
                <a:solidFill>
                  <a:schemeClr val="bg1"/>
                </a:solidFill>
              </a:rPr>
              <a:t>voliteľný predmet zo skupiny prírodovedných, spoločenskovedných alebo ostatných predmetov podľa I. časti prílohy č. 2 </a:t>
            </a:r>
          </a:p>
          <a:p>
            <a:pPr marL="514350" lvl="0" indent="-514350">
              <a:buAutoNum type="alphaLcParenR"/>
            </a:pPr>
            <a:r>
              <a:rPr lang="sk-SK" sz="2800" b="1" dirty="0">
                <a:solidFill>
                  <a:schemeClr val="bg1"/>
                </a:solidFill>
              </a:rPr>
              <a:t>ďalší voliteľný predmet</a:t>
            </a:r>
          </a:p>
          <a:p>
            <a:pPr lvl="0"/>
            <a:endParaRPr lang="sk-SK" sz="28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sk-SK" sz="2800" dirty="0"/>
          </a:p>
          <a:p>
            <a:pPr>
              <a:buFont typeface="Wingdings" panose="05000000000000000000" pitchFamily="2" charset="2"/>
              <a:buChar char="Ø"/>
            </a:pP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31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1" y="967154"/>
            <a:ext cx="9613861" cy="867012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Interná časť MS (§ 74, ods. 4 školského zákona)</a:t>
            </a:r>
            <a:br>
              <a:rPr lang="sk-SK" dirty="0">
                <a:solidFill>
                  <a:srgbClr val="FF0000"/>
                </a:solidFill>
              </a:rPr>
            </a:b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žiak môže vykonať IČ MS okrem jej písomnej formy a PČOZ MS</a:t>
            </a: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ak úspešne ukončil príslušný ročník, v ktorom sa ukončil rámcový učebný plán príslušného vyučovacieho predmetu </a:t>
            </a: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školskom vzdelávacom programe a vykonal EČ MS  a PFIČ MS a PČOZ MS, </a:t>
            </a:r>
            <a:endParaRPr lang="sk-SK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zdravotníckych odboroch vzdelávania môže žiak vykonať PČOZ MS až po ukončení posledného ročníka </a:t>
            </a:r>
            <a:r>
              <a:rPr lang="sk-SK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vzdel</a:t>
            </a: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programu odboru vzdelávania       </a:t>
            </a:r>
            <a:endParaRPr lang="sk-SK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sz="18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možnosť absolvovania maturitnej skúšky z predmetu po jeho ukončení v príslušnom pláne školského vzdelávacieho programu.</a:t>
            </a:r>
            <a:endParaRPr lang="sk-SK" sz="18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628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147B4B-9640-4BF0-AF62-00A6C1231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§ 15 ods. 2 vyhlášky o strednej škole  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A330B4C-AE30-4E84-8443-CD5D84526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>
                <a:solidFill>
                  <a:schemeClr val="bg1"/>
                </a:solidFill>
              </a:rPr>
              <a:t>Priebeh internej časti MS je verejný okrem jej písomnej formy. Priebeh praktickej časti odbornej zložky MS je verejný, ak to umožňujú bezpečnostné a hygienické podmienky. Ak sa praktická časť odbornej zložky MS koná na pracovisku zamestnávateľa alebo na pracovisku praktického vyučovania, jej priebeh môže byť na žiadosť zamestnávateľa neverejný. 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25B0D3C5-BAB8-432D-8F11-ED566A8DF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2491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FB73AA-E9CD-4EB1-95D2-8CF461E78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§ 15 ods. 14 vyhlášky o strednej škole 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1F2B3D8-6312-429E-8FF6-93DF5A43E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lnSpc>
                <a:spcPct val="107000"/>
              </a:lnSpc>
            </a:pPr>
            <a:r>
              <a:rPr lang="sk-SK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Upravuje sa počet žiakov, ktorých možno vyskúšať počas jedného dňa v MS z </a:t>
            </a:r>
            <a:r>
              <a:rPr lang="sk-SK" dirty="0">
                <a:solidFill>
                  <a:schemeClr val="bg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24 na 18. </a:t>
            </a:r>
            <a:endParaRPr lang="sk-SK" dirty="0">
              <a:solidFill>
                <a:schemeClr val="bg1"/>
              </a:solidFill>
              <a:effectLst/>
              <a:highlight>
                <a:srgbClr val="FF00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sk-SK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Zostáva možnosť vyskúšať vyšší počet žiakov ako je 18, a je to možné aj v osobitne odôvodnenom prípade a po predchádzajúcom prerokovaní pedagogickou radou. </a:t>
            </a:r>
            <a:endParaRPr lang="sk-SK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8892AC4C-C473-4851-8115-8484B9FC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941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1" y="888022"/>
            <a:ext cx="9613861" cy="946143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Dobrovoľná MS    (§ 74, ods. 7 školského zákona)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80320" y="2336873"/>
            <a:ext cx="10049135" cy="3599316"/>
          </a:xfrm>
        </p:spPr>
        <p:txBody>
          <a:bodyPr/>
          <a:lstStyle/>
          <a:p>
            <a:pPr lvl="0" algn="just"/>
            <a:r>
              <a:rPr lang="sk-SK" b="1" dirty="0">
                <a:solidFill>
                  <a:srgbClr val="FFFF00"/>
                </a:solidFill>
              </a:rPr>
              <a:t>žiak môže dobrovoľne konať maturitnú skúšku aj z ďalších predmetov </a:t>
            </a:r>
            <a:r>
              <a:rPr lang="sk-SK" b="1" dirty="0">
                <a:solidFill>
                  <a:schemeClr val="bg1"/>
                </a:solidFill>
              </a:rPr>
              <a:t>(bolo najviac z dvoch),</a:t>
            </a:r>
          </a:p>
          <a:p>
            <a:pPr lvl="0" algn="just"/>
            <a:endParaRPr lang="sk-SK" dirty="0"/>
          </a:p>
          <a:p>
            <a:pPr lvl="0" algn="just"/>
            <a:r>
              <a:rPr lang="sk-SK" b="1" dirty="0">
                <a:solidFill>
                  <a:srgbClr val="FFFF00"/>
                </a:solidFill>
              </a:rPr>
              <a:t> </a:t>
            </a:r>
            <a:r>
              <a:rPr lang="sk-SK" b="1" u="sng" dirty="0">
                <a:solidFill>
                  <a:srgbClr val="FFFF00"/>
                </a:solidFill>
              </a:rPr>
              <a:t>vykonaním dobrovoľnej MS sa rozumie </a:t>
            </a:r>
            <a:r>
              <a:rPr lang="sk-SK" b="1" dirty="0">
                <a:solidFill>
                  <a:schemeClr val="bg1"/>
                </a:solidFill>
              </a:rPr>
              <a:t>aj absolvovanie len EČ MS, IČ MS, jednej z foriem IČ MS alebo ich kombinácie predmetov,        z ktorých žiak koná MS dobrovoľne, žiak</a:t>
            </a:r>
            <a:r>
              <a:rPr lang="sk-SK" b="1" dirty="0">
                <a:solidFill>
                  <a:srgbClr val="FFFF00"/>
                </a:solidFill>
              </a:rPr>
              <a:t> </a:t>
            </a:r>
            <a:r>
              <a:rPr lang="sk-SK" b="1" u="sng" dirty="0">
                <a:solidFill>
                  <a:srgbClr val="FFFF00"/>
                </a:solidFill>
              </a:rPr>
              <a:t>písomne oznámi RŠ najneskôr </a:t>
            </a:r>
            <a:r>
              <a:rPr lang="sk-SK" b="1" dirty="0">
                <a:solidFill>
                  <a:schemeClr val="bg1"/>
                </a:solidFill>
              </a:rPr>
              <a:t>odhlásenie</a:t>
            </a:r>
            <a:r>
              <a:rPr lang="sk-SK" b="1" dirty="0">
                <a:solidFill>
                  <a:srgbClr val="FFFF00"/>
                </a:solidFill>
              </a:rPr>
              <a:t> </a:t>
            </a:r>
            <a:r>
              <a:rPr lang="sk-SK" b="1" u="sng" dirty="0">
                <a:solidFill>
                  <a:srgbClr val="FFFF00"/>
                </a:solidFill>
              </a:rPr>
              <a:t>do 31. marca </a:t>
            </a:r>
            <a:endParaRPr lang="sk-SK" u="sng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sk-SK" b="1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21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1" y="984738"/>
            <a:ext cx="9613861" cy="849428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Prihlásenie na MS  (§ 75 školského zákona)</a:t>
            </a:r>
            <a:br>
              <a:rPr lang="sk-SK" dirty="0">
                <a:solidFill>
                  <a:srgbClr val="FF0000"/>
                </a:solidFill>
              </a:rPr>
            </a:b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b="1" dirty="0">
                <a:solidFill>
                  <a:srgbClr val="FFFF00"/>
                </a:solidFill>
              </a:rPr>
              <a:t>riaditeľovi školy alebo poverenému pedagogickému zamestnancovi</a:t>
            </a:r>
            <a:endParaRPr lang="sk-SK" b="1" dirty="0"/>
          </a:p>
          <a:p>
            <a:pPr lvl="0"/>
            <a:endParaRPr lang="sk-SK" dirty="0"/>
          </a:p>
          <a:p>
            <a:pPr lvl="0"/>
            <a:r>
              <a:rPr lang="sk-SK" b="1" dirty="0">
                <a:solidFill>
                  <a:schemeClr val="bg1"/>
                </a:solidFill>
              </a:rPr>
              <a:t> termíny prihlásenia zostali nezmenené – </a:t>
            </a:r>
            <a:r>
              <a:rPr lang="sk-SK" b="1" dirty="0">
                <a:solidFill>
                  <a:srgbClr val="FFFF00"/>
                </a:solidFill>
              </a:rPr>
              <a:t>do 30.9.  </a:t>
            </a:r>
          </a:p>
          <a:p>
            <a:pPr lvl="0"/>
            <a:r>
              <a:rPr lang="sk-SK" b="1" dirty="0">
                <a:solidFill>
                  <a:srgbClr val="FFFF00"/>
                </a:solidFill>
              </a:rPr>
              <a:t> Zmenu predmetov MS, zmenu spôsobu vykonania MS alebo     dodatočné prihlásenie do 15.10., v odôvodnených prípadoch do 31.1.</a:t>
            </a:r>
          </a:p>
          <a:p>
            <a:pPr lvl="0"/>
            <a:endParaRPr lang="sk-SK" b="1" dirty="0">
              <a:solidFill>
                <a:srgbClr val="FF0000"/>
              </a:solidFill>
            </a:endParaRPr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808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FBF841-EA7E-46A1-AB39-3B283F795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" marR="0" lvl="0" indent="-2286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sk-SK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Vyhláška č. 221/2024 Z. z., ktorou sa novelizuje vyhláška č. 224/2022 Z. z. o strednej škole </a:t>
            </a:r>
            <a:br>
              <a:rPr kumimoji="0" lang="sk-SK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4130605-989D-4888-918A-493AA84B3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>
                <a:solidFill>
                  <a:schemeClr val="bg1"/>
                </a:solidFill>
              </a:rPr>
              <a:t>Prináša zmeny týkajúce sa :</a:t>
            </a:r>
          </a:p>
          <a:p>
            <a:r>
              <a:rPr lang="sk-SK" dirty="0">
                <a:solidFill>
                  <a:schemeClr val="bg1"/>
                </a:solidFill>
              </a:rPr>
              <a:t>organizácie školského vyučovania</a:t>
            </a:r>
          </a:p>
          <a:p>
            <a:r>
              <a:rPr lang="sk-SK" dirty="0">
                <a:solidFill>
                  <a:schemeClr val="bg1"/>
                </a:solidFill>
              </a:rPr>
              <a:t>súčastí výchovno- vzdelávacieho procesu</a:t>
            </a:r>
          </a:p>
          <a:p>
            <a:r>
              <a:rPr lang="sk-SK" dirty="0">
                <a:solidFill>
                  <a:schemeClr val="bg1"/>
                </a:solidFill>
              </a:rPr>
              <a:t>zoznamu predmetov MS skúšky, v ktorých sa vykonáva EČMS A PFIČ MS</a:t>
            </a:r>
          </a:p>
          <a:p>
            <a:r>
              <a:rPr lang="sk-SK" dirty="0">
                <a:solidFill>
                  <a:schemeClr val="bg1"/>
                </a:solidFill>
              </a:rPr>
              <a:t>skladby predmetov MS v jednotlivých druhov stredných škôl</a:t>
            </a:r>
          </a:p>
          <a:p>
            <a:r>
              <a:rPr lang="sk-SK" dirty="0">
                <a:solidFill>
                  <a:schemeClr val="bg1"/>
                </a:solidFill>
              </a:rPr>
              <a:t>špecifikuje cudzí jazyk ako druhý vyučovací jazyk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D00D7185-9F32-4CF0-8AE7-30AFB8916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0710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1" y="618146"/>
            <a:ext cx="9613861" cy="1080938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Termíny konania MS  (§ 77 školského zákona)</a:t>
            </a:r>
            <a:br>
              <a:rPr lang="sk-SK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721885" y="1987061"/>
            <a:ext cx="10582625" cy="4870939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sk-SK" sz="6400" b="1" u="sng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 sa koná v riadnom skúšobnom období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sk-SK" sz="64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marec až jún </a:t>
            </a:r>
            <a:r>
              <a:rPr lang="sk-SK" sz="6400" b="1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prísl</a:t>
            </a:r>
            <a:r>
              <a:rPr lang="sk-SK" sz="64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šk. roka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sk-SK" sz="6400" b="1" u="sng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alebo v mimoriadnom skúšobnom období 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sk-SK" sz="6400" b="1" u="sng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apríl až máj </a:t>
            </a:r>
            <a:r>
              <a:rPr lang="sk-SK" sz="6400" b="1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prísl</a:t>
            </a:r>
            <a:r>
              <a:rPr lang="sk-SK" sz="64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šk. roka</a:t>
            </a:r>
            <a:endParaRPr lang="sk-SK" sz="6400" b="1" u="sng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sk-SK" sz="6400" b="1" u="sng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náhradná </a:t>
            </a:r>
            <a:r>
              <a:rPr lang="sk-SK" sz="64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maturitná skúška </a:t>
            </a:r>
            <a:r>
              <a:rPr lang="sk-SK" sz="6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EČ MS a PFIČ MS</a:t>
            </a:r>
            <a:endParaRPr lang="sk-SK" sz="6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tabLst>
                <a:tab pos="914400" algn="l"/>
              </a:tabLst>
            </a:pPr>
            <a:r>
              <a:rPr lang="sk-SK" sz="64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apríli až máji </a:t>
            </a:r>
            <a:r>
              <a:rPr lang="sk-SK" sz="6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príslušného školského roka, </a:t>
            </a:r>
            <a:endParaRPr lang="sk-SK" sz="6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tabLst>
                <a:tab pos="914400" algn="l"/>
              </a:tabLst>
            </a:pPr>
            <a:r>
              <a:rPr lang="sk-SK" sz="6400" b="1" u="sng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septembri nasledujúceho školského roka </a:t>
            </a:r>
            <a:r>
              <a:rPr lang="sk-SK" sz="64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alebo </a:t>
            </a:r>
            <a:endParaRPr lang="sk-SK" sz="64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tabLst>
                <a:tab pos="914400" algn="l"/>
              </a:tabLst>
            </a:pPr>
            <a:r>
              <a:rPr lang="sk-SK" sz="64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riadnom skúšobnom období nasledujúceho školského roka,</a:t>
            </a:r>
            <a:r>
              <a:rPr lang="sk-SK" sz="6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6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(ods. 5, 6)</a:t>
            </a:r>
            <a:endParaRPr lang="sk-SK" sz="6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sk-SK" sz="6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sk-SK" sz="6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64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náhradnú MS, ktorá sa koná v septembri nasledujúceho školského roka a opravnú maturitnú </a:t>
            </a:r>
            <a:r>
              <a:rPr lang="sk-SK" sz="6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skúšku EČ MS a PFIČ MS sa žiak prihlási riaditeľovi školy</a:t>
            </a:r>
            <a:r>
              <a:rPr lang="sk-SK" sz="6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6400" b="1" u="sng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30. júna</a:t>
            </a:r>
            <a:r>
              <a:rPr lang="sk-SK" sz="64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(ods. 7)  </a:t>
            </a:r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0066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61" cy="1321757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2560320" algn="l"/>
              </a:tabLs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Maturitné zadania a témy (§15 vyhlášky o SŠ)</a:t>
            </a:r>
            <a:b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80320" y="2646485"/>
            <a:ext cx="10775079" cy="3289704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predkladá predseda predmetovej komisie riaditeľovi do 15. marca</a:t>
            </a:r>
            <a:endParaRPr lang="sk-SK" sz="18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schvaľuje riaditeľ </a:t>
            </a: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31. marca</a:t>
            </a:r>
            <a:endParaRPr lang="sk-SK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sk-SK" sz="23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predmete SJ </a:t>
            </a:r>
            <a:r>
              <a:rPr lang="sk-SK" sz="2300" b="1" i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literatúra je súčasťou maturitných zadaní aj vzorec na výpočet klasifikačného stupňa</a:t>
            </a:r>
            <a:r>
              <a:rPr lang="sk-SK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.</a:t>
            </a:r>
            <a:endParaRPr lang="sk-SK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témy TČOZ a PČOZ do 3 dní pracovných dní na vyjadrenie stavovskej alebo profesijnej organizácii</a:t>
            </a:r>
            <a:endParaRPr lang="sk-SK" sz="18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sk-SK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900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Príslušná stavovská organizácia alebo profesijná organizácia</a:t>
            </a:r>
            <a:r>
              <a:rPr lang="sk-SK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 vyjadrí do </a:t>
            </a:r>
            <a:r>
              <a:rPr lang="sk-SK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20. apríla </a:t>
            </a:r>
            <a:endParaRPr lang="sk-SK" sz="36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zadania a témy </a:t>
            </a: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schvaľuje predseda PMK</a:t>
            </a: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30. apríla </a:t>
            </a:r>
            <a:endParaRPr lang="sk-SK" sz="18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sk-SK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09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2242185" algn="l"/>
              </a:tabLs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Maturitné zadania a témy - </a:t>
            </a:r>
            <a:r>
              <a:rPr lang="sk-SK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zverejňovanie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80321" y="2336872"/>
            <a:ext cx="10916733" cy="4521127"/>
          </a:xfrm>
        </p:spPr>
        <p:txBody>
          <a:bodyPr>
            <a:normAutofit fontScale="70000" lnSpcReduction="2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sk-SK" sz="2600" b="1" u="sng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maturitné zadania ÚFIČ MS </a:t>
            </a:r>
            <a:r>
              <a:rPr lang="sk-SK" sz="2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pripravené príslušnou PMK </a:t>
            </a:r>
            <a:r>
              <a:rPr lang="sk-SK" sz="26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 zverejnia </a:t>
            </a:r>
            <a:r>
              <a:rPr lang="sk-SK" sz="2600" b="1" u="sng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sedem dní </a:t>
            </a:r>
            <a:r>
              <a:rPr lang="sk-SK" sz="26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pred termínom konania ÚFIČ MS  v príslušnej škole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zmysle Usmernenia MŠVVaŠ SR č. 2022/11415:34-A2220 k zverejňovaniu maturitných zadaní a maturitných tém </a:t>
            </a:r>
            <a:r>
              <a:rPr lang="sk-SK" sz="19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zverejnenie</a:t>
            </a:r>
            <a:r>
              <a:rPr lang="sk-SK" sz="1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maturitných zadaní neznamená zverejnenie konkrétnych úloh, obrázkov, grafov, máp alebo literárnych ukážok, ale </a:t>
            </a:r>
            <a:r>
              <a:rPr lang="sk-SK" sz="18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poskytnutie informácie o skladbe zadania t. j. len o názvoch príslušných tém a o všeobecnom obsahovom vymedzení úloh a informácie o zameraní jednotlivých úloh z hľadiska požadovaných myšlienkových operácií, kompetencií a metód vykonania maturitnej skúšky. </a:t>
            </a:r>
            <a:endParaRPr lang="sk-SK" sz="2400" b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600" b="1" u="sng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maturitné témy pre TČOZ MS a PČOZ MS </a:t>
            </a:r>
            <a:r>
              <a:rPr lang="sk-SK" sz="2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pripravené príslušnou PMK </a:t>
            </a:r>
            <a:r>
              <a:rPr lang="sk-SK" sz="26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 zverejnia sedem dní pred termínom konania MS v príslušnej škole </a:t>
            </a:r>
            <a:endParaRPr lang="sk-SK" sz="26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sz="19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Maturitné témy pre TČOZ MS obsahujú </a:t>
            </a:r>
            <a:r>
              <a:rPr lang="sk-SK" sz="1900" b="1" u="sng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len názov témy a zoznam odborných vyučovacích predmetov a zverejnia sa </a:t>
            </a:r>
            <a:r>
              <a:rPr lang="sk-SK" sz="1900" b="1" i="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sedem dní </a:t>
            </a:r>
            <a:r>
              <a:rPr lang="sk-SK" sz="19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pred termínom konania TČOZ </a:t>
            </a:r>
            <a:endParaRPr lang="sk-SK" sz="1900" b="1" u="sng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sz="19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Maturitné témy pre </a:t>
            </a:r>
            <a:r>
              <a:rPr lang="sk-SK" sz="1900" b="1" u="sng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PČOZ MS</a:t>
            </a:r>
            <a:r>
              <a:rPr lang="sk-SK" sz="1900" b="1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9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 viažu na formu PČOZ MS </a:t>
            </a:r>
            <a:r>
              <a:rPr lang="sk-SK" sz="19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zverejnia sa najneskôr sedem dní pred konaním PČOZ MS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sz="1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zmysle Usmernenia MŠVVaŠ SR č. 2022/11415:34-A2220 k zverejňovaniu maturitných zadaní a maturitných tém </a:t>
            </a:r>
            <a:r>
              <a:rPr lang="sk-SK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Zverejnenie maturitných zadaní neznamená zverejnenie konkrétnych úloh, obrázkov, grafov, máp alebo literárnych ukážok, ale poskytnutie informácie o skladbe zadania t. j. len o názvoch príslušných tém a o všeobecnom obsahovom vymedzení úloh a informácie o zameraní jednotlivých úloh z hľadiska požadovaných myšlienkových operácií, kompetencií a metód vykonania maturitnej skúšky. </a:t>
            </a:r>
            <a:endParaRPr lang="sk-SK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9647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348134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  <a:tab pos="2409190" algn="l"/>
              </a:tabLs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Žiaci – cudzinci sú zaradení do dvoch kategórií podľa dĺžky vzdelávania </a:t>
            </a:r>
            <a:r>
              <a:rPr lang="sk-SK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 vyučovacom jazyku</a:t>
            </a:r>
            <a:br>
              <a:rPr lang="sk-SK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240919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 kategória – najviac dva roky,</a:t>
            </a:r>
            <a:endParaRPr lang="sk-SK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40919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II. kategória – najviac štyri roky</a:t>
            </a:r>
            <a:endParaRPr lang="sk-SK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  <a:tab pos="240919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I. kategória žiakov – cudzincov má predĺžený čas konania jednotlivých častí MS vo vyučovacom jazyku o </a:t>
            </a: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50 %</a:t>
            </a: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k-SK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  <a:tab pos="240919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II. kategória žiakov – cudzincov má predĺžený čas konania jednotlivých častí MS vo vyučovacom jazyku o </a:t>
            </a: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25 %</a:t>
            </a: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sk-SK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2409190" algn="l"/>
              </a:tabLst>
            </a:pPr>
            <a:r>
              <a:rPr lang="sk-SK" sz="2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Pozn.: Úprava MS je uvedená v </a:t>
            </a:r>
            <a:r>
              <a:rPr lang="sk-SK" sz="2600" b="1" u="sng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prílohe vyhlášky č. 2 </a:t>
            </a:r>
            <a:r>
              <a:rPr lang="sk-SK" sz="2000" b="1" i="0" u="sng" dirty="0">
                <a:solidFill>
                  <a:srgbClr val="FFFF00"/>
                </a:solidFill>
                <a:effectLst/>
                <a:latin typeface="Open Sans" panose="020B0606030504020204" pitchFamily="34" charset="0"/>
              </a:rPr>
              <a:t>VI. ČASŤ</a:t>
            </a:r>
            <a:endParaRPr lang="sk-SK" sz="2600" u="sng" dirty="0">
              <a:solidFill>
                <a:srgbClr val="FFFF00"/>
              </a:solidFill>
            </a:endParaRP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3502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43978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2409190" algn="l"/>
              </a:tabLst>
            </a:pPr>
            <a:r>
              <a:rPr lang="sk-SK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Záverečná skúška  (§ 18 vyhlášky o strednej škole a § 73 školského zákona)</a:t>
            </a:r>
            <a:endParaRPr lang="sk-SK" sz="24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80321" y="2336873"/>
            <a:ext cx="10652964" cy="3984796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  <a:tab pos="240919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má dve časti :</a:t>
            </a:r>
            <a:endParaRPr lang="sk-SK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tabLst>
                <a:tab pos="914400" algn="l"/>
                <a:tab pos="2409190" algn="l"/>
              </a:tabLst>
            </a:pP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b="1" u="sng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praktická časť </a:t>
            </a: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záverečnej skúšky      (overujú sa  zručnosti a schopnosti vo vyžrebovanej téme ak sa podľa </a:t>
            </a:r>
            <a:r>
              <a:rPr lang="sk-SK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§ 19 určí len jedna téma, overujú sa zručnosti a schopnosti v tejto téme</a:t>
            </a: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</a:t>
            </a:r>
            <a:endParaRPr lang="sk-SK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tabLst>
                <a:tab pos="914400" algn="l"/>
                <a:tab pos="240919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b="1" u="sng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teoretická časť </a:t>
            </a: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záverečnej skúšky      (overujú sa  vedomosti vo vyžrebovanej téme), </a:t>
            </a:r>
            <a:endParaRPr lang="sk-SK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  <a:tab pos="240919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praktická časť záverečnej skúšky sa vykoná pred teoretickou časťou ZS,</a:t>
            </a:r>
            <a:endParaRPr lang="sk-SK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  <a:tab pos="2409190" algn="l"/>
              </a:tabLs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Termíny riadneho a mimoriadneho skúšobného obdobia ZS určuje a zverejňuje                  do 30.9. ministerstvo ( zverejnené sú  na webovej stránke MŠVVaŠ SR)</a:t>
            </a:r>
            <a:endParaRPr lang="sk-SK" sz="18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409190" algn="l"/>
              </a:tabLst>
            </a:pPr>
            <a:endParaRPr lang="sk-SK" sz="18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5770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Témy na ZS   (§ 19 vyhlášky o strednej škole)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80321" y="2336873"/>
            <a:ext cx="11083787" cy="3599316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pt-B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schvaľuje riaditeľ do 31. marca</a:t>
            </a: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sk-SK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teoretickú časť ZS sa vypracúvajú v spolupráci učiteľa odborných predmetov(OP) a majstra odbornej výchovy(MOV)</a:t>
            </a:r>
            <a:endParaRPr lang="sk-SK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sk-SK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praktickú časť ZS sa vypracúvajú v spolupráci MOV, učiteľa OP a zamestnávateľa,</a:t>
            </a:r>
            <a:endParaRPr lang="sk-SK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odboroch vzdelávania </a:t>
            </a:r>
            <a:r>
              <a:rPr lang="sk-SK" b="1" u="sng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zverejnených </a:t>
            </a:r>
            <a:r>
              <a:rPr lang="sk-SK" b="1" u="sng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30. novembra </a:t>
            </a:r>
            <a:r>
              <a:rPr lang="sk-SK" b="1" u="sng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webovom sídle ministerstva školstva </a:t>
            </a: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podľa jednotných zadaní </a:t>
            </a:r>
            <a:r>
              <a:rPr lang="sk-SK" b="1" u="sng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vypracovaných  a schválených </a:t>
            </a: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stavovskou organizáciou alebo profesijnou organizáciou</a:t>
            </a:r>
            <a:endParaRPr lang="sk-SK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32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Maturitné a skúšobné komisie   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endParaRPr lang="sk-SK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sk-SK" sz="32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Školský zákon - </a:t>
            </a:r>
            <a:r>
              <a:rPr lang="sk-SK" sz="3200" b="1" u="sng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§ 80 až § 82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sk-SK" sz="32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Vyhláška o strednej škole - </a:t>
            </a:r>
            <a:r>
              <a:rPr lang="sk-SK" sz="3200" b="1" u="sng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§ 22 až § 28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endParaRPr lang="sk-SK" sz="32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2018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PŠMK  (§ 25 vyhlášky o strednej škole)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len PZ navrhnutý riaditeľom, 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sk-SK" sz="26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ods. 1, b) zodpovedá za priebeh MS</a:t>
            </a:r>
            <a:endParaRPr lang="sk-SK" sz="26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najmenej štyri roky vykonával pracovnú činnosť PZ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 triedach s bilingválnym vzdelávaním </a:t>
            </a:r>
            <a:endParaRPr lang="sk-SK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tabLst>
                <a:tab pos="91440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a) úspešne vykonal štátnu jazykovú skúšku  z druhého vyučovacieho jazyka 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tabLst>
                <a:tab pos="91440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alebo</a:t>
            </a:r>
            <a:endParaRPr lang="sk-SK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tabLst>
                <a:tab pos="91440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b) ktorého druhý vyučovací jazyk je jeho materinským jazykom </a:t>
            </a:r>
            <a:endParaRPr lang="sk-SK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sk-SK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2105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FEB665-23ED-4AE2-845E-98141A316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PŠMK  (§ 25, ods. 4 vyhlášky o strednej škole)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EDF26AF-8305-4B22-B1E8-7BFB0BF83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200" dirty="0">
                <a:solidFill>
                  <a:schemeClr val="bg1"/>
                </a:solidFill>
              </a:rPr>
              <a:t>Ak PŠMK nemôže zo závažných dôvodov vykonávať funkciu je vymenovaný nový predseda, zastúpi ho riaditeľ, zástupca riaditeľa alebo riaditeľom poverená osoba, ktorá spĺňa kvalifikačné predpoklady na výkon funkcie PŠMK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E3D90D78-9EA0-4C99-A706-F065F4F9C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7477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827530" cy="1160813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2138680" algn="l"/>
              </a:tabLst>
            </a:pPr>
            <a:r>
              <a:rPr lang="sk-SK" sz="2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Predmetová maturitná komisia  (§ 24 ods. 1 vyhlášky o strednej škole)</a:t>
            </a:r>
            <a:endParaRPr lang="sk-SK" sz="26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80321" y="2813537"/>
            <a:ext cx="9613861" cy="3122651"/>
          </a:xfrm>
        </p:spPr>
        <p:txBody>
          <a:bodyPr/>
          <a:lstStyle/>
          <a:p>
            <a:pPr marL="0" lvl="0" indent="0" algn="ctr">
              <a:lnSpc>
                <a:spcPct val="115000"/>
              </a:lnSpc>
              <a:spcAft>
                <a:spcPts val="1000"/>
              </a:spcAft>
              <a:buNone/>
              <a:tabLst>
                <a:tab pos="408940" algn="l"/>
                <a:tab pos="2138680" algn="l"/>
              </a:tabLst>
            </a:pPr>
            <a:r>
              <a:rPr lang="sk-SK" sz="28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 z jednotlivých vyučovacích predmetov </a:t>
            </a:r>
          </a:p>
          <a:p>
            <a:pPr marL="0" lvl="0" indent="0" algn="ctr">
              <a:lnSpc>
                <a:spcPct val="115000"/>
              </a:lnSpc>
              <a:spcAft>
                <a:spcPts val="1000"/>
              </a:spcAft>
              <a:buNone/>
              <a:tabLst>
                <a:tab pos="408940" algn="l"/>
                <a:tab pos="2138680" algn="l"/>
              </a:tabLst>
            </a:pPr>
            <a:r>
              <a:rPr lang="sk-SK" sz="28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 koná pred príslušnou predmetovou maturitnou komisiou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824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1" y="405113"/>
            <a:ext cx="9613861" cy="2048719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zmysle vyhlášky č. 224/2022 Z. z. o strednej škole:</a:t>
            </a:r>
            <a:br>
              <a:rPr lang="sk-SK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3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Predmety MS v Gymnáziách  (§ 12, ods. 2)</a:t>
            </a:r>
            <a:br>
              <a:rPr lang="sk-SK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k-SK" sz="27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43254" y="2453832"/>
            <a:ext cx="10940661" cy="348235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sk-SK" b="1" dirty="0">
                <a:solidFill>
                  <a:schemeClr val="bg1"/>
                </a:solidFill>
              </a:rPr>
              <a:t>slovenský jazyk a literatúra,</a:t>
            </a:r>
          </a:p>
          <a:p>
            <a:pPr marL="0" lvl="0" indent="0">
              <a:buNone/>
            </a:pPr>
            <a:endParaRPr lang="sk-SK" dirty="0">
              <a:solidFill>
                <a:schemeClr val="bg1"/>
              </a:solidFill>
            </a:endParaRPr>
          </a:p>
          <a:p>
            <a:pPr lvl="0"/>
            <a:r>
              <a:rPr lang="sk-SK" b="1" dirty="0">
                <a:solidFill>
                  <a:schemeClr val="bg1"/>
                </a:solidFill>
              </a:rPr>
              <a:t>povinný predmet zo skupiny predmetov cudzí jazyk, </a:t>
            </a:r>
          </a:p>
          <a:p>
            <a:pPr marL="0" lvl="0" indent="0">
              <a:buNone/>
            </a:pPr>
            <a:endParaRPr lang="sk-SK" dirty="0">
              <a:solidFill>
                <a:schemeClr val="bg1"/>
              </a:solidFill>
            </a:endParaRPr>
          </a:p>
          <a:p>
            <a:pPr lvl="0"/>
            <a:r>
              <a:rPr lang="sk-SK" b="1" dirty="0">
                <a:solidFill>
                  <a:srgbClr val="FFFF00"/>
                </a:solidFill>
              </a:rPr>
              <a:t>voliteľný predmet  zo skupiny prírodovedných, spoločenskovedných alebo ostatných predmetov podľa I. časti prílohy č. 2,</a:t>
            </a:r>
          </a:p>
          <a:p>
            <a:pPr marL="0" lvl="0" indent="0">
              <a:buNone/>
            </a:pPr>
            <a:endParaRPr lang="sk-SK" b="1" dirty="0">
              <a:solidFill>
                <a:srgbClr val="FFFF00"/>
              </a:solidFill>
            </a:endParaRPr>
          </a:p>
          <a:p>
            <a:pPr lvl="0"/>
            <a:r>
              <a:rPr lang="sk-SK" b="1" dirty="0">
                <a:solidFill>
                  <a:srgbClr val="FFFF00"/>
                </a:solidFill>
              </a:rPr>
              <a:t>ďalší voliteľný predmet.      </a:t>
            </a:r>
            <a:endParaRPr lang="sk-SK" dirty="0">
              <a:solidFill>
                <a:srgbClr val="FFFF00"/>
              </a:solidFill>
            </a:endParaRPr>
          </a:p>
          <a:p>
            <a:pPr marL="0" lvl="0" indent="0">
              <a:buNone/>
            </a:pPr>
            <a:endParaRPr lang="sk-SK" sz="1000" b="1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sk-SK" sz="1600" b="1" dirty="0">
                <a:solidFill>
                  <a:schemeClr val="bg1"/>
                </a:solidFill>
              </a:rPr>
              <a:t>Jeden voliteľný predmet musí mať súčet týždenných hodinových dotácií najmenej 6 vyučovacích hodín </a:t>
            </a:r>
            <a:r>
              <a:rPr lang="sk-SK" sz="1600" dirty="0">
                <a:solidFill>
                  <a:schemeClr val="bg1"/>
                </a:solidFill>
              </a:rPr>
              <a:t>(zohľadňuje sa aj hodinová dotácia zo seminára alebo z cvičení rovnakého zamerania).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6869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1518920" algn="l"/>
              </a:tabLs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PPMK  (§ 24 ods. 7 vyhlášky o strednej škole)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len pedagogický zamestnanec (PZ) navrhnutý riaditeľom, ktorý </a:t>
            </a:r>
            <a:r>
              <a:rPr lang="sk-SK" b="1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najmenej dva roky vykonáva pracovnú činnosť </a:t>
            </a: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PZ a spĺňa kvalifikačné predpoklady na vyučovanie príslušného vyučovacieho predmetu.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k-SK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1800" b="1" i="0" u="none" strike="noStrike" baseline="0" dirty="0">
                <a:solidFill>
                  <a:srgbClr val="FFFF00"/>
                </a:solidFill>
                <a:latin typeface="2"/>
              </a:rPr>
              <a:t>Predsedu PMK nemožno vymenovať z pedagogických zamestnancov strednej školy, v ktorej sa MS koná</a:t>
            </a:r>
            <a:endParaRPr lang="sk-SK" sz="1800" b="0" i="0" u="none" strike="noStrike" baseline="0" dirty="0">
              <a:solidFill>
                <a:srgbClr val="FFFF00"/>
              </a:solidFill>
              <a:latin typeface="2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sk-SK" b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2112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PSK pre ZS  (§ 26 vyhlášky o strednej škole)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Predseda skúšobnej komisie (PSK) a aj podpredseda skúšobnej komisie</a:t>
            </a:r>
            <a:endParaRPr lang="sk-SK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spĺňa</a:t>
            </a: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kvalifikačné predpoklady na vyučovanie príslušného predmetu       ( PZ navrhnutý riaditeľom školy, ktorý nie je PZ SŠ, v ktorej sa ZS koná)</a:t>
            </a:r>
            <a:endParaRPr lang="sk-SK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tabLst>
                <a:tab pos="91440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a)riadi prácu SK pre ZS </a:t>
            </a:r>
            <a:endParaRPr lang="sk-SK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tabLst>
                <a:tab pos="91440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b)zodpovedá za pripravenosť konania ZS</a:t>
            </a:r>
            <a:endParaRPr lang="sk-SK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tabLst>
                <a:tab pos="91440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c) zvoláva po skončení ZS záverečnú poradu, na ktorej sa hodnotí priebeh  a úroveň ZS </a:t>
            </a:r>
            <a:r>
              <a:rPr lang="sk-SK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k-SK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0439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138680" algn="l"/>
              </a:tabLs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PSK pre AS  (§ 27 vyhlášky o strednej škole)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80321" y="2336872"/>
            <a:ext cx="10872771" cy="4521127"/>
          </a:xfrm>
        </p:spPr>
        <p:txBody>
          <a:bodyPr>
            <a:normAutofit lnSpcReduction="10000"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  <a:tab pos="213868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Predseda skúšobnej komisie a aj podpredseda skúšobnej komisie</a:t>
            </a:r>
          </a:p>
          <a:p>
            <a:pPr lvl="0" algn="just">
              <a:lnSpc>
                <a:spcPct val="110000"/>
              </a:lnSpc>
              <a:spcAft>
                <a:spcPts val="1000"/>
              </a:spcAft>
              <a:tabLst>
                <a:tab pos="457200" algn="l"/>
                <a:tab pos="213868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najmenej štyri roky vykonával pracovnú činnosť PZ, v strednej zdravotníckej škole najmenej 2 roky odborná prax  v zdravotníckom povolaní </a:t>
            </a:r>
          </a:p>
          <a:p>
            <a:pPr lvl="0" algn="just">
              <a:lnSpc>
                <a:spcPct val="110000"/>
              </a:lnSpc>
              <a:spcAft>
                <a:spcPts val="1000"/>
              </a:spcAft>
              <a:tabLst>
                <a:tab pos="457200" algn="l"/>
                <a:tab pos="2138680" algn="l"/>
              </a:tabLst>
            </a:pPr>
            <a:endParaRPr lang="sk-SK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  <a:spcAft>
                <a:spcPts val="1000"/>
              </a:spcAft>
              <a:tabLst>
                <a:tab pos="914400" algn="l"/>
                <a:tab pos="2138680" algn="l"/>
              </a:tabLst>
            </a:pPr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a) riadi prácu skúšobnej komisie pre AS </a:t>
            </a:r>
            <a:endParaRPr lang="sk-SK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  <a:spcAft>
                <a:spcPts val="1000"/>
              </a:spcAft>
              <a:tabLst>
                <a:tab pos="914400" algn="l"/>
                <a:tab pos="2138680" algn="l"/>
              </a:tabLst>
            </a:pPr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b) zodpovedá za pripravenosť konania AS</a:t>
            </a:r>
            <a:endParaRPr lang="sk-SK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  <a:spcAft>
                <a:spcPts val="1000"/>
              </a:spcAft>
              <a:tabLst>
                <a:tab pos="914400" algn="l"/>
                <a:tab pos="2138680" algn="l"/>
              </a:tabLst>
            </a:pPr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c) zvoláva po skončení AS záverečnú poradu, na ktorej sa hodnotí priebeh  a úroveň AS </a:t>
            </a:r>
            <a:r>
              <a:rPr lang="sk-SK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8333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Komisie pre MS, ZS, AS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80321" y="2727701"/>
            <a:ext cx="9613861" cy="3208487"/>
          </a:xfrm>
        </p:spPr>
        <p:txBody>
          <a:bodyPr/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predseda školskej maturitnej komisie, predseda predmetovej maturitnej komisie, predseda skúšobnej komisie pre záverečnú skúšku  a predseda skúšobnej komisie pre absolventskú skúšku sa </a:t>
            </a:r>
            <a:r>
              <a:rPr lang="sk-SK" b="1" u="sng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vymenúvajú na obdobie jedného roka odo dňa vymenovania</a:t>
            </a:r>
            <a:endParaRPr lang="sk-SK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0142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1103" y="2921849"/>
            <a:ext cx="9613860" cy="1090788"/>
          </a:xfrm>
        </p:spPr>
        <p:txBody>
          <a:bodyPr/>
          <a:lstStyle/>
          <a:p>
            <a:r>
              <a:rPr lang="sk-SK" dirty="0"/>
              <a:t>Diskusia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200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4B0A419E-5B71-4E05-8D24-BEED4440A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bg1"/>
                </a:solidFill>
              </a:rPr>
              <a:t>Ďakujeme za pozornosť.</a:t>
            </a:r>
          </a:p>
        </p:txBody>
      </p:sp>
      <p:sp>
        <p:nvSpPr>
          <p:cNvPr id="10" name="Zástupný text 9">
            <a:extLst>
              <a:ext uri="{FF2B5EF4-FFF2-40B4-BE49-F238E27FC236}">
                <a16:creationId xmlns:a16="http://schemas.microsoft.com/office/drawing/2014/main" id="{6F253935-F531-4865-823A-968D0F688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k-SK" dirty="0"/>
              <a:t>Regionálny úrad školskej správy v Nitre, o</a:t>
            </a:r>
            <a:r>
              <a:rPr lang="sk-SK" dirty="0">
                <a:solidFill>
                  <a:prstClr val="white"/>
                </a:solidFill>
              </a:rPr>
              <a:t>dbor metodiky </a:t>
            </a:r>
            <a:endParaRPr lang="sk-SK" dirty="0"/>
          </a:p>
          <a:p>
            <a:endParaRPr lang="sk-SK" dirty="0"/>
          </a:p>
          <a:p>
            <a:r>
              <a:rPr lang="sk-SK"/>
              <a:t>Mgr</a:t>
            </a:r>
            <a:r>
              <a:rPr lang="sk-SK" dirty="0"/>
              <a:t>. Daniela Hudecová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362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Predmety MS v Gymnáziách  (§ 12, ods. 3)</a:t>
            </a:r>
            <a:br>
              <a:rPr lang="sk-SK" dirty="0"/>
            </a:br>
            <a:r>
              <a:rPr lang="sk-SK" b="1" u="sng" dirty="0"/>
              <a:t>s vyučovacím jazykom národnostnej menšiny :</a:t>
            </a:r>
            <a:br>
              <a:rPr lang="sk-SK" dirty="0">
                <a:solidFill>
                  <a:srgbClr val="FF0000"/>
                </a:solidFill>
              </a:rPr>
            </a:b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732276" y="2336873"/>
            <a:ext cx="10824914" cy="359931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sk-SK" b="1" dirty="0">
                <a:solidFill>
                  <a:schemeClr val="bg1"/>
                </a:solidFill>
              </a:rPr>
              <a:t>jazyk národnostnej menšiny a literatúra,</a:t>
            </a:r>
          </a:p>
          <a:p>
            <a:pPr lvl="0"/>
            <a:endParaRPr lang="sk-SK" dirty="0">
              <a:solidFill>
                <a:schemeClr val="bg1"/>
              </a:solidFill>
            </a:endParaRPr>
          </a:p>
          <a:p>
            <a:pPr lvl="0"/>
            <a:r>
              <a:rPr lang="sk-SK" b="1" dirty="0">
                <a:solidFill>
                  <a:schemeClr val="bg1"/>
                </a:solidFill>
              </a:rPr>
              <a:t>slovenský jazyk a slovenská literatúra alebo slovenský jazyk a literatúra,</a:t>
            </a:r>
          </a:p>
          <a:p>
            <a:pPr marL="0" lvl="0" indent="0">
              <a:buNone/>
            </a:pPr>
            <a:endParaRPr lang="sk-SK" dirty="0">
              <a:solidFill>
                <a:schemeClr val="bg1"/>
              </a:solidFill>
            </a:endParaRPr>
          </a:p>
          <a:p>
            <a:pPr lvl="0"/>
            <a:r>
              <a:rPr lang="sk-SK" b="1" dirty="0">
                <a:solidFill>
                  <a:srgbClr val="FFFF00"/>
                </a:solidFill>
              </a:rPr>
              <a:t>povinný predmet zo skupiny predmetov cudzí jazyk,</a:t>
            </a:r>
          </a:p>
          <a:p>
            <a:pPr marL="0" lvl="0" indent="0">
              <a:buNone/>
            </a:pPr>
            <a:endParaRPr lang="sk-SK" b="1" dirty="0">
              <a:solidFill>
                <a:srgbClr val="FFFF00"/>
              </a:solidFill>
            </a:endParaRPr>
          </a:p>
          <a:p>
            <a:r>
              <a:rPr lang="sk-SK" b="1" dirty="0">
                <a:solidFill>
                  <a:srgbClr val="FFFF00"/>
                </a:solidFill>
              </a:rPr>
              <a:t>voliteľný predmet  zo skupiny prírodovedných, spoločenskovedných alebo ostatných predmetov podľa I. časti prílohy č. 2.</a:t>
            </a:r>
          </a:p>
          <a:p>
            <a:pPr marL="0" lvl="0" indent="0">
              <a:buNone/>
            </a:pPr>
            <a:endParaRPr lang="sk-SK" dirty="0">
              <a:solidFill>
                <a:srgbClr val="FFFF00"/>
              </a:solidFill>
            </a:endParaRPr>
          </a:p>
          <a:p>
            <a:pPr marL="0" lvl="0" indent="0">
              <a:buNone/>
            </a:pPr>
            <a:r>
              <a:rPr lang="sk-SK" sz="1600" b="1" dirty="0">
                <a:solidFill>
                  <a:schemeClr val="bg1"/>
                </a:solidFill>
              </a:rPr>
              <a:t>Jeden voliteľný predmet musí mať súčet týždenných hodinových dotácií najmenej 6 vyučovacích hodín </a:t>
            </a:r>
            <a:r>
              <a:rPr lang="sk-SK" sz="1600" dirty="0">
                <a:solidFill>
                  <a:schemeClr val="bg1"/>
                </a:solidFill>
              </a:rPr>
              <a:t>(zohľadňuje sa aj hodinová dotácia zo seminára alebo z cvičení rovnakého zamerania).</a:t>
            </a:r>
          </a:p>
          <a:p>
            <a:pPr marL="0" indent="0">
              <a:buNone/>
            </a:pPr>
            <a:endParaRPr lang="sk-SK" sz="1800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542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F7E881-0B2A-40C4-A370-94B480BFC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639" y="753228"/>
            <a:ext cx="9613861" cy="1080938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Predmety MS v študijnom odbore gymnázium           (§ 12, ods. 4)  so zameraním „matematika“ sú: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5CADCBF-B153-416E-9731-2C020DEC1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solidFill>
                  <a:schemeClr val="bg1"/>
                </a:solidFill>
              </a:rPr>
              <a:t>a) slovenský jazyk a literatúra, </a:t>
            </a:r>
          </a:p>
          <a:p>
            <a:r>
              <a:rPr lang="sk-SK" dirty="0">
                <a:solidFill>
                  <a:schemeClr val="bg1"/>
                </a:solidFill>
              </a:rPr>
              <a:t>b) povinný predmet zo skupiny cudzí jazyk,</a:t>
            </a:r>
          </a:p>
          <a:p>
            <a:r>
              <a:rPr lang="sk-SK" dirty="0">
                <a:solidFill>
                  <a:schemeClr val="bg1"/>
                </a:solidFill>
              </a:rPr>
              <a:t>c) </a:t>
            </a:r>
            <a:r>
              <a:rPr lang="sk-SK" dirty="0">
                <a:solidFill>
                  <a:srgbClr val="FFFF00"/>
                </a:solidFill>
              </a:rPr>
              <a:t>matematika,</a:t>
            </a:r>
          </a:p>
          <a:p>
            <a:r>
              <a:rPr lang="sk-SK" dirty="0">
                <a:solidFill>
                  <a:schemeClr val="bg1"/>
                </a:solidFill>
              </a:rPr>
              <a:t>d) jeden voliteľný predmet 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B6CA98EB-D66C-4901-AE62-78D2526C0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135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DE6CF4-5A43-4BB3-B623-05B2919FA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Predmety MS v študijnom odbore gymnázium           (§ 12, ods. 4)  so zameraním „matematika“ s vyučovacím jazykom národnostnej menšiny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156E289-B207-427B-911C-649D09008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solidFill>
                  <a:schemeClr val="bg1"/>
                </a:solidFill>
              </a:rPr>
              <a:t>a) jazyk národnostnej menšiny a literatúra </a:t>
            </a:r>
          </a:p>
          <a:p>
            <a:r>
              <a:rPr lang="sk-SK" dirty="0">
                <a:solidFill>
                  <a:schemeClr val="bg1"/>
                </a:solidFill>
              </a:rPr>
              <a:t>b) slovenský jazyk a slovenská literatúra alebo slovenský jazyk a literatúra</a:t>
            </a:r>
          </a:p>
          <a:p>
            <a:r>
              <a:rPr lang="sk-SK" dirty="0">
                <a:solidFill>
                  <a:schemeClr val="bg1"/>
                </a:solidFill>
              </a:rPr>
              <a:t>c) </a:t>
            </a:r>
            <a:r>
              <a:rPr lang="sk-SK" dirty="0">
                <a:solidFill>
                  <a:srgbClr val="FFFF00"/>
                </a:solidFill>
              </a:rPr>
              <a:t>matematika</a:t>
            </a:r>
          </a:p>
          <a:p>
            <a:r>
              <a:rPr lang="sk-SK" dirty="0">
                <a:solidFill>
                  <a:schemeClr val="bg1"/>
                </a:solidFill>
              </a:rPr>
              <a:t>d) jeden voliteľný predmet 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94015FE-7B92-41A8-BB2D-A62D779B0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905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5858" y="742836"/>
            <a:ext cx="9613861" cy="1515187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Predmety MS v G  (§ 12, ods. 6)</a:t>
            </a:r>
            <a:br>
              <a:rPr lang="sk-SK" dirty="0"/>
            </a:br>
            <a:r>
              <a:rPr lang="sk-SK" b="1" u="sng" dirty="0"/>
              <a:t>s päťročným vzdelávacím programom bilingválneho vzdelávania                                </a:t>
            </a:r>
            <a:r>
              <a:rPr lang="sk-SK" b="1" dirty="0"/>
              <a:t> : 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80321" y="2192867"/>
            <a:ext cx="10749679" cy="4148666"/>
          </a:xfrm>
        </p:spPr>
        <p:txBody>
          <a:bodyPr>
            <a:normAutofit fontScale="85000" lnSpcReduction="20000"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  <a:tabLst>
                <a:tab pos="228600" algn="l"/>
              </a:tabLst>
            </a:pPr>
            <a:r>
              <a:rPr lang="sk-SK" sz="2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slovenský jazyk a literatúra,</a:t>
            </a:r>
            <a:endParaRPr lang="sk-SK" sz="2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  <a:tabLst>
                <a:tab pos="228600" algn="l"/>
              </a:tabLst>
            </a:pPr>
            <a:r>
              <a:rPr lang="sk-SK" sz="2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druhý vyučovací jazyk 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  <a:tabLst>
                <a:tab pos="228600" algn="l"/>
              </a:tabLst>
            </a:pPr>
            <a:r>
              <a:rPr lang="sk-SK" sz="2600" b="1" dirty="0">
                <a:solidFill>
                  <a:schemeClr val="bg1"/>
                </a:solidFill>
              </a:rPr>
              <a:t>voliteľný predmet  zo skupiny prírodovedných, spoločenskovedných alebo ostatných predmetov podľa I. časti prílohy č. 2.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  <a:tabLst>
                <a:tab pos="228600" algn="l"/>
              </a:tabLst>
            </a:pPr>
            <a:r>
              <a:rPr lang="sk-SK" sz="2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Jeden až tri voliteľné predmety, jeden z voliteľných predmetov je v druhom vyučovacom jazyku</a:t>
            </a:r>
            <a:endParaRPr lang="sk-SK" sz="2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228600" algn="l"/>
              </a:tabLst>
            </a:pPr>
            <a:r>
              <a:rPr lang="sk-SK" sz="2000" dirty="0">
                <a:solidFill>
                  <a:srgbClr val="FFFF00"/>
                </a:solidFill>
              </a:rPr>
              <a:t>§ 34a Prechodné ustanovenie k úprave účinnej od 1.9.2025 :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228600" algn="l"/>
              </a:tabLst>
            </a:pPr>
            <a:r>
              <a:rPr lang="sk-SK" sz="2000" dirty="0">
                <a:solidFill>
                  <a:srgbClr val="FFFF00"/>
                </a:solidFill>
              </a:rPr>
              <a:t> V gymnáziu s päťročným vzdelávacím programom bilingválneho vzdelávania sa do 31.8.2026 nevyžaduje vykonanie MS v druhom vyučovacom jazyku, ak ide o voliteľný predmet.</a:t>
            </a:r>
            <a:endParaRPr lang="sk-SK" sz="20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334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7BDBF8-7E10-41A5-89C5-0CC7148C0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Predmety MS v G  (§ 12, ods. 7)</a:t>
            </a:r>
            <a:br>
              <a:rPr lang="sk-SK" dirty="0"/>
            </a:br>
            <a:r>
              <a:rPr lang="sk-SK" b="1" u="sng" dirty="0"/>
              <a:t>s osemročným vzdelávacím programom bilingválneho vzdelávania: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92469BF-E7B3-455A-A631-C1C8B402F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  <a:tabLst>
                <a:tab pos="228600" algn="l"/>
              </a:tabLst>
            </a:pPr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slovenský jazyk a literatúra,</a:t>
            </a:r>
            <a:endParaRPr lang="sk-SK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  <a:tabLst>
                <a:tab pos="228600" algn="l"/>
              </a:tabLst>
            </a:pPr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druhý vyučovací jazyk 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  <a:tabLst>
                <a:tab pos="228600" algn="l"/>
              </a:tabLst>
            </a:pPr>
            <a:r>
              <a:rPr lang="sk-SK" sz="2400" b="1" dirty="0">
                <a:solidFill>
                  <a:srgbClr val="FFFF00"/>
                </a:solidFill>
              </a:rPr>
              <a:t>voliteľný predmet  zo skupiny prírodovedných, spoločenskovedných alebo ostatných predmetov podľa I. časti prílohy č. 2.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  <a:tabLst>
                <a:tab pos="228600" algn="l"/>
              </a:tabLst>
            </a:pPr>
            <a:r>
              <a:rPr lang="sk-SK" sz="24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Jeden až tri voliteľné predmety, jeden z voliteľných predmetov je v druhom vyučovacom jazyku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  <a:tabLst>
                <a:tab pos="228600" algn="l"/>
              </a:tabLst>
            </a:pPr>
            <a:endParaRPr lang="sk-SK" sz="2400" b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7303FD22-C8C3-4286-AEF9-2E69E008E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026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FFF7733-7217-4D96-9510-70C0297E5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1" y="1981200"/>
            <a:ext cx="9786182" cy="3954989"/>
          </a:xfrm>
        </p:spPr>
        <p:txBody>
          <a:bodyPr>
            <a:normAutofit fontScale="85000" lnSpcReduction="20000"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228600" algn="l"/>
              </a:tabLst>
            </a:pP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pozn.:   EČ MS a PFIČ MS z predmetov podľa odseku 6 písm. a) a b) a podľa odseku 7 písm. a) a b) </a:t>
            </a: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 vykonávajú po ukončení prvého polroka štvrtého ročníka štúdia alebo  po ukončení prvého polroka piateho ročníka štúdia.</a:t>
            </a:r>
            <a:r>
              <a:rPr lang="sk-SK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ÚFIČ MS z </a:t>
            </a: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predmetov podľa odseku 6 písm. a) a b) a podľa odseku 7 písm. a) a b) sa vykonáva po ukončení </a:t>
            </a: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hodnotiaceho obdobia </a:t>
            </a: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týchto predmetov</a:t>
            </a:r>
            <a:endParaRPr lang="sk-SK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Ústna forma internej časti maturitnej skúšky z </a:t>
            </a:r>
            <a:r>
              <a:rPr lang="sk-SK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predmetov podľa odseku 6 písm. c) a d) a podľa odseku 7 písm. c) a d)sa vykonáva po ukončení piateho ročníka štúdia.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EČ MS, PFIČ MS a ÚFIČ MS z  a) predmetov zo skupiny cudzí jazyk podľa </a:t>
            </a:r>
            <a:r>
              <a:rPr lang="sk-SK" b="1" dirty="0">
                <a:solidFill>
                  <a:srgbClr val="FFFF00"/>
                </a:solidFill>
              </a:rPr>
              <a:t>§ 76 ods. 4 </a:t>
            </a:r>
            <a:r>
              <a:rPr lang="sk-SK" b="1" dirty="0">
                <a:solidFill>
                  <a:schemeClr val="bg1"/>
                </a:solidFill>
              </a:rPr>
              <a:t>zákona sa vykonávajú na úrovni B2 Spoločného európskeho referenčného rámca pre jazyky (ďalej len „referenčný rámec“),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B1FF957-9CED-4AEE-B242-813352049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538052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2246</TotalTime>
  <Words>2345</Words>
  <Application>Microsoft Office PowerPoint</Application>
  <PresentationFormat>Širokouhlá</PresentationFormat>
  <Paragraphs>229</Paragraphs>
  <Slides>35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35</vt:i4>
      </vt:variant>
    </vt:vector>
  </HeadingPairs>
  <TitlesOfParts>
    <vt:vector size="43" baseType="lpstr">
      <vt:lpstr>2</vt:lpstr>
      <vt:lpstr>Arial</vt:lpstr>
      <vt:lpstr>Calibri</vt:lpstr>
      <vt:lpstr>Open Sans</vt:lpstr>
      <vt:lpstr>Times New Roman</vt:lpstr>
      <vt:lpstr>Trebuchet MS</vt:lpstr>
      <vt:lpstr>Wingdings</vt:lpstr>
      <vt:lpstr>Berlín</vt:lpstr>
      <vt:lpstr>Pracovná porada  pre školských koordinátorov  Maturity 2025 2. časť </vt:lpstr>
      <vt:lpstr>Vyhláška č. 221/2024 Z. z., ktorou sa novelizuje vyhláška č. 224/2022 Z. z. o strednej škole  </vt:lpstr>
      <vt:lpstr>V zmysle vyhlášky č. 224/2022 Z. z. o strednej škole: Predmety MS v Gymnáziách  (§ 12, ods. 2) </vt:lpstr>
      <vt:lpstr>Predmety MS v Gymnáziách  (§ 12, ods. 3) s vyučovacím jazykom národnostnej menšiny : </vt:lpstr>
      <vt:lpstr>Predmety MS v študijnom odbore gymnázium           (§ 12, ods. 4)  so zameraním „matematika“ sú:</vt:lpstr>
      <vt:lpstr>Predmety MS v študijnom odbore gymnázium           (§ 12, ods. 4)  so zameraním „matematika“ s vyučovacím jazykom národnostnej menšiny</vt:lpstr>
      <vt:lpstr>Predmety MS v G  (§ 12, ods. 6) s päťročným vzdelávacím programom bilingválneho vzdelávania                                 :  </vt:lpstr>
      <vt:lpstr>Predmety MS v G  (§ 12, ods. 7) s osemročným vzdelávacím programom bilingválneho vzdelávania:</vt:lpstr>
      <vt:lpstr>Prezentácia programu PowerPoint</vt:lpstr>
      <vt:lpstr>Prezentácia programu PowerPoint</vt:lpstr>
      <vt:lpstr>Predmety MS v SOŠ, SŠŠ, ŠUP a K  (§ 13, ods.2) </vt:lpstr>
      <vt:lpstr>Predmety MS v SOŠ, SŠŠ, ŠUP a K  (§ 13, ods. 3) s vyučovacím jazykom národnostnej menšiny :  </vt:lpstr>
      <vt:lpstr>Predmety MS v SOŠ (§ 13 ods.4) s päťročným vzdelávacím programom bilingválneho vzdelávania </vt:lpstr>
      <vt:lpstr>Predmety MS v SŠŠ  (§ 13, ods. 5) v študijnom odbore športové gymnázium </vt:lpstr>
      <vt:lpstr>Interná časť MS (§ 74, ods. 4 školského zákona) </vt:lpstr>
      <vt:lpstr>§ 15 ods. 2 vyhlášky o strednej škole  </vt:lpstr>
      <vt:lpstr>§ 15 ods. 14 vyhlášky o strednej škole </vt:lpstr>
      <vt:lpstr>Dobrovoľná MS    (§ 74, ods. 7 školského zákona) </vt:lpstr>
      <vt:lpstr>Prihlásenie na MS  (§ 75 školského zákona) </vt:lpstr>
      <vt:lpstr>Termíny konania MS  (§ 77 školského zákona) </vt:lpstr>
      <vt:lpstr>Maturitné zadania a témy (§15 vyhlášky o SŠ) </vt:lpstr>
      <vt:lpstr>Maturitné zadania a témy - zverejňovanie</vt:lpstr>
      <vt:lpstr>Žiaci – cudzinci sú zaradení do dvoch kategórií podľa dĺžky vzdelávania vo vyučovacom jazyku </vt:lpstr>
      <vt:lpstr>Záverečná skúška  (§ 18 vyhlášky o strednej škole a § 73 školského zákona)</vt:lpstr>
      <vt:lpstr>Témy na ZS   (§ 19 vyhlášky o strednej škole)</vt:lpstr>
      <vt:lpstr>Maturitné a skúšobné komisie   </vt:lpstr>
      <vt:lpstr>PŠMK  (§ 25 vyhlášky o strednej škole)</vt:lpstr>
      <vt:lpstr>PŠMK  (§ 25, ods. 4 vyhlášky o strednej škole)</vt:lpstr>
      <vt:lpstr>Predmetová maturitná komisia  (§ 24 ods. 1 vyhlášky o strednej škole)</vt:lpstr>
      <vt:lpstr>PPMK  (§ 24 ods. 7 vyhlášky o strednej škole)</vt:lpstr>
      <vt:lpstr>PSK pre ZS  (§ 26 vyhlášky o strednej škole)</vt:lpstr>
      <vt:lpstr>PSK pre AS  (§ 27 vyhlášky o strednej škole)</vt:lpstr>
      <vt:lpstr>Komisie pre MS, ZS, AS  </vt:lpstr>
      <vt:lpstr>Diskusia</vt:lpstr>
      <vt:lpstr>Ďakujeme za pozornosť.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Pracovná porada  pre školských koordinátorov  Maturity 2023</dc:title>
  <dc:creator>HP</dc:creator>
  <cp:lastModifiedBy>Ingrid Hrnčárová</cp:lastModifiedBy>
  <cp:revision>150</cp:revision>
  <dcterms:created xsi:type="dcterms:W3CDTF">2022-10-16T16:25:16Z</dcterms:created>
  <dcterms:modified xsi:type="dcterms:W3CDTF">2024-11-17T20:00:28Z</dcterms:modified>
</cp:coreProperties>
</file>